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
  </p:notesMasterIdLst>
  <p:sldIdLst>
    <p:sldId id="256" r:id="rId2"/>
    <p:sldId id="257" r:id="rId3"/>
    <p:sldId id="260" r:id="rId4"/>
  </p:sldIdLst>
  <p:sldSz cx="7553325" cy="10688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a:srgbClr val="F2F2F2"/>
    <a:srgbClr val="001E61"/>
    <a:srgbClr val="E2EF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741" autoAdjust="0"/>
    <p:restoredTop sz="94787"/>
  </p:normalViewPr>
  <p:slideViewPr>
    <p:cSldViewPr snapToGrid="0">
      <p:cViewPr>
        <p:scale>
          <a:sx n="150" d="100"/>
          <a:sy n="150" d="100"/>
        </p:scale>
        <p:origin x="768" y="-70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Download%20Area\Bond%20Master.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5400" cap="rnd">
              <a:noFill/>
              <a:round/>
            </a:ln>
            <a:effectLst/>
          </c:spPr>
          <c:marker>
            <c:symbol val="circle"/>
            <c:size val="4"/>
            <c:spPr>
              <a:solidFill>
                <a:schemeClr val="accent4">
                  <a:lumMod val="50000"/>
                </a:schemeClr>
              </a:solidFill>
              <a:ln w="9525">
                <a:noFill/>
              </a:ln>
              <a:effectLst/>
            </c:spPr>
          </c:marker>
          <c:xVal>
            <c:numRef>
              <c:f>'Indo GB Valuation'!$E$5:$E$54</c:f>
              <c:numCache>
                <c:formatCode>0.00</c:formatCode>
                <c:ptCount val="50"/>
                <c:pt idx="0">
                  <c:v>0.11748633879781421</c:v>
                </c:pt>
                <c:pt idx="1">
                  <c:v>0.28415300546448086</c:v>
                </c:pt>
                <c:pt idx="2">
                  <c:v>0.6202185792349727</c:v>
                </c:pt>
                <c:pt idx="3">
                  <c:v>1.3679890560875514</c:v>
                </c:pt>
                <c:pt idx="4">
                  <c:v>1.6196990424076607</c:v>
                </c:pt>
                <c:pt idx="5">
                  <c:v>2.039233576642336</c:v>
                </c:pt>
                <c:pt idx="6">
                  <c:v>2.3677007299270074</c:v>
                </c:pt>
                <c:pt idx="7">
                  <c:v>2.6195255474452557</c:v>
                </c:pt>
                <c:pt idx="8">
                  <c:v>2.6195255474452557</c:v>
                </c:pt>
                <c:pt idx="9">
                  <c:v>3.2005475701574264</c:v>
                </c:pt>
                <c:pt idx="10">
                  <c:v>3.2826830937713893</c:v>
                </c:pt>
                <c:pt idx="11">
                  <c:v>3.4496919917864477</c:v>
                </c:pt>
                <c:pt idx="12">
                  <c:v>3.9518336070060212</c:v>
                </c:pt>
                <c:pt idx="13">
                  <c:v>4.036672140120416</c:v>
                </c:pt>
                <c:pt idx="14">
                  <c:v>4.2829775588396277</c:v>
                </c:pt>
                <c:pt idx="15">
                  <c:v>4.5347564313081561</c:v>
                </c:pt>
                <c:pt idx="16">
                  <c:v>4.9543795620437958</c:v>
                </c:pt>
                <c:pt idx="17">
                  <c:v>5.1158759124087592</c:v>
                </c:pt>
                <c:pt idx="18">
                  <c:v>5.2007299270072993</c:v>
                </c:pt>
                <c:pt idx="19">
                  <c:v>5.2828467153284677</c:v>
                </c:pt>
                <c:pt idx="20">
                  <c:v>6.5346108721157607</c:v>
                </c:pt>
                <c:pt idx="21">
                  <c:v>6.619475948377004</c:v>
                </c:pt>
                <c:pt idx="22">
                  <c:v>7.0390143737166326</c:v>
                </c:pt>
                <c:pt idx="23">
                  <c:v>7.2005475701574264</c:v>
                </c:pt>
                <c:pt idx="24">
                  <c:v>7.2826830937713893</c:v>
                </c:pt>
                <c:pt idx="25">
                  <c:v>7.4496919917864473</c:v>
                </c:pt>
                <c:pt idx="26">
                  <c:v>8.2007299270073002</c:v>
                </c:pt>
                <c:pt idx="27">
                  <c:v>8.367700729927007</c:v>
                </c:pt>
                <c:pt idx="28">
                  <c:v>8.5346715328467155</c:v>
                </c:pt>
                <c:pt idx="29">
                  <c:v>9.0391459074733085</c:v>
                </c:pt>
                <c:pt idx="30">
                  <c:v>9.2827812756638384</c:v>
                </c:pt>
                <c:pt idx="31">
                  <c:v>10.039074166251867</c:v>
                </c:pt>
                <c:pt idx="32">
                  <c:v>10.115729218516675</c:v>
                </c:pt>
                <c:pt idx="33">
                  <c:v>11.367556468172484</c:v>
                </c:pt>
                <c:pt idx="34">
                  <c:v>12.28279637818488</c:v>
                </c:pt>
                <c:pt idx="35">
                  <c:v>12.36765634870499</c:v>
                </c:pt>
                <c:pt idx="36">
                  <c:v>13.282753226437231</c:v>
                </c:pt>
                <c:pt idx="37">
                  <c:v>13.449745795854517</c:v>
                </c:pt>
                <c:pt idx="38">
                  <c:v>14.282715824055485</c:v>
                </c:pt>
                <c:pt idx="39">
                  <c:v>14.367585325789378</c:v>
                </c:pt>
                <c:pt idx="40">
                  <c:v>14.449717101660887</c:v>
                </c:pt>
                <c:pt idx="41">
                  <c:v>15.200547570157427</c:v>
                </c:pt>
                <c:pt idx="42">
                  <c:v>16.200644122383252</c:v>
                </c:pt>
                <c:pt idx="43">
                  <c:v>17.282737642585552</c:v>
                </c:pt>
                <c:pt idx="44">
                  <c:v>18.200576368876082</c:v>
                </c:pt>
                <c:pt idx="45">
                  <c:v>18.36757925072046</c:v>
                </c:pt>
                <c:pt idx="46">
                  <c:v>19.367556468172484</c:v>
                </c:pt>
                <c:pt idx="47">
                  <c:v>20.036370746969105</c:v>
                </c:pt>
                <c:pt idx="48">
                  <c:v>24.282742006132285</c:v>
                </c:pt>
                <c:pt idx="49">
                  <c:v>27.534565366187543</c:v>
                </c:pt>
              </c:numCache>
            </c:numRef>
          </c:xVal>
          <c:yVal>
            <c:numRef>
              <c:f>'Indo GB Valuation'!$G$5:$G$54</c:f>
              <c:numCache>
                <c:formatCode>0.00%</c:formatCode>
                <c:ptCount val="50"/>
                <c:pt idx="0">
                  <c:v>6.1645542591491825E-2</c:v>
                </c:pt>
                <c:pt idx="1">
                  <c:v>6.139940377111041E-2</c:v>
                </c:pt>
                <c:pt idx="2">
                  <c:v>5.8872048325929398E-2</c:v>
                </c:pt>
                <c:pt idx="3">
                  <c:v>6.293096054432834E-2</c:v>
                </c:pt>
                <c:pt idx="4">
                  <c:v>6.2318398161526137E-2</c:v>
                </c:pt>
                <c:pt idx="5">
                  <c:v>6.3708049998985522E-2</c:v>
                </c:pt>
                <c:pt idx="6">
                  <c:v>6.1988021212237475E-2</c:v>
                </c:pt>
                <c:pt idx="7">
                  <c:v>6.3397321596859971E-2</c:v>
                </c:pt>
                <c:pt idx="8">
                  <c:v>6.2841994983493396E-2</c:v>
                </c:pt>
                <c:pt idx="9">
                  <c:v>6.3699888079296843E-2</c:v>
                </c:pt>
                <c:pt idx="10">
                  <c:v>6.2631689149990843E-2</c:v>
                </c:pt>
                <c:pt idx="11">
                  <c:v>6.3536404194441301E-2</c:v>
                </c:pt>
                <c:pt idx="12">
                  <c:v>6.7015323498696489E-2</c:v>
                </c:pt>
                <c:pt idx="13">
                  <c:v>6.4720243211080108E-2</c:v>
                </c:pt>
                <c:pt idx="14">
                  <c:v>6.2979073864683641E-2</c:v>
                </c:pt>
                <c:pt idx="15">
                  <c:v>6.3720927218779616E-2</c:v>
                </c:pt>
                <c:pt idx="16">
                  <c:v>6.5024915721445142E-2</c:v>
                </c:pt>
                <c:pt idx="17">
                  <c:v>6.4664812958464338E-2</c:v>
                </c:pt>
                <c:pt idx="18">
                  <c:v>6.4845711861447719E-2</c:v>
                </c:pt>
                <c:pt idx="19">
                  <c:v>6.4786110079844736E-2</c:v>
                </c:pt>
                <c:pt idx="20">
                  <c:v>6.469395214386961E-2</c:v>
                </c:pt>
                <c:pt idx="21">
                  <c:v>6.5372234003066798E-2</c:v>
                </c:pt>
                <c:pt idx="22">
                  <c:v>6.5585973848653029E-2</c:v>
                </c:pt>
                <c:pt idx="23">
                  <c:v>6.584987992047811E-2</c:v>
                </c:pt>
                <c:pt idx="24">
                  <c:v>6.5813105570242406E-2</c:v>
                </c:pt>
                <c:pt idx="25">
                  <c:v>6.5154336146681327E-2</c:v>
                </c:pt>
                <c:pt idx="26">
                  <c:v>6.5645354590284158E-2</c:v>
                </c:pt>
                <c:pt idx="27">
                  <c:v>6.6368569787280243E-2</c:v>
                </c:pt>
                <c:pt idx="28">
                  <c:v>6.6141724644719707E-2</c:v>
                </c:pt>
                <c:pt idx="29">
                  <c:v>6.541313376050184E-2</c:v>
                </c:pt>
                <c:pt idx="30">
                  <c:v>6.5687085849848087E-2</c:v>
                </c:pt>
                <c:pt idx="31">
                  <c:v>6.5759773827815587E-2</c:v>
                </c:pt>
                <c:pt idx="32">
                  <c:v>6.6092668267929741E-2</c:v>
                </c:pt>
                <c:pt idx="33">
                  <c:v>6.6823295095697288E-2</c:v>
                </c:pt>
                <c:pt idx="34">
                  <c:v>6.717030522569202E-2</c:v>
                </c:pt>
                <c:pt idx="35">
                  <c:v>6.6915155098680387E-2</c:v>
                </c:pt>
                <c:pt idx="36">
                  <c:v>6.7804593033506985E-2</c:v>
                </c:pt>
                <c:pt idx="37">
                  <c:v>6.6853453363110354E-2</c:v>
                </c:pt>
                <c:pt idx="38">
                  <c:v>6.7816086176496329E-2</c:v>
                </c:pt>
                <c:pt idx="39">
                  <c:v>6.730368770244631E-2</c:v>
                </c:pt>
                <c:pt idx="40">
                  <c:v>6.8496699014386445E-2</c:v>
                </c:pt>
                <c:pt idx="41">
                  <c:v>6.8134376884027376E-2</c:v>
                </c:pt>
                <c:pt idx="42">
                  <c:v>6.8441684820393298E-2</c:v>
                </c:pt>
                <c:pt idx="43">
                  <c:v>6.8707753667424612E-2</c:v>
                </c:pt>
                <c:pt idx="44">
                  <c:v>6.7161344974859649E-2</c:v>
                </c:pt>
                <c:pt idx="45">
                  <c:v>6.8662538673389992E-2</c:v>
                </c:pt>
                <c:pt idx="46">
                  <c:v>6.833589902363621E-2</c:v>
                </c:pt>
                <c:pt idx="47">
                  <c:v>6.9334900461441112E-2</c:v>
                </c:pt>
                <c:pt idx="48">
                  <c:v>6.9042243055263686E-2</c:v>
                </c:pt>
                <c:pt idx="49">
                  <c:v>6.8834457602884203E-2</c:v>
                </c:pt>
              </c:numCache>
            </c:numRef>
          </c:yVal>
          <c:smooth val="0"/>
          <c:extLst>
            <c:ext xmlns:c16="http://schemas.microsoft.com/office/drawing/2014/chart" uri="{C3380CC4-5D6E-409C-BE32-E72D297353CC}">
              <c16:uniqueId val="{00000000-91BF-41A7-942B-A75502750D0F}"/>
            </c:ext>
          </c:extLst>
        </c:ser>
        <c:dLbls>
          <c:showLegendKey val="0"/>
          <c:showVal val="0"/>
          <c:showCatName val="0"/>
          <c:showSerName val="0"/>
          <c:showPercent val="0"/>
          <c:showBubbleSize val="0"/>
        </c:dLbls>
        <c:axId val="1118050959"/>
        <c:axId val="1118052607"/>
      </c:scatterChart>
      <c:scatterChart>
        <c:scatterStyle val="smoothMarker"/>
        <c:varyColors val="0"/>
        <c:ser>
          <c:idx val="1"/>
          <c:order val="1"/>
          <c:spPr>
            <a:ln w="19050" cap="rnd">
              <a:solidFill>
                <a:srgbClr val="002060"/>
              </a:solidFill>
              <a:round/>
            </a:ln>
            <a:effectLst/>
          </c:spPr>
          <c:marker>
            <c:symbol val="none"/>
          </c:marker>
          <c:xVal>
            <c:numRef>
              <c:f>'Indo GB Valuation'!$E$5:$E$54</c:f>
              <c:numCache>
                <c:formatCode>0.00</c:formatCode>
                <c:ptCount val="50"/>
                <c:pt idx="0">
                  <c:v>0.11748633879781421</c:v>
                </c:pt>
                <c:pt idx="1">
                  <c:v>0.28415300546448086</c:v>
                </c:pt>
                <c:pt idx="2">
                  <c:v>0.6202185792349727</c:v>
                </c:pt>
                <c:pt idx="3">
                  <c:v>1.3679890560875514</c:v>
                </c:pt>
                <c:pt idx="4">
                  <c:v>1.6196990424076607</c:v>
                </c:pt>
                <c:pt idx="5">
                  <c:v>2.039233576642336</c:v>
                </c:pt>
                <c:pt idx="6">
                  <c:v>2.3677007299270074</c:v>
                </c:pt>
                <c:pt idx="7">
                  <c:v>2.6195255474452557</c:v>
                </c:pt>
                <c:pt idx="8">
                  <c:v>2.6195255474452557</c:v>
                </c:pt>
                <c:pt idx="9">
                  <c:v>3.2005475701574264</c:v>
                </c:pt>
                <c:pt idx="10">
                  <c:v>3.2826830937713893</c:v>
                </c:pt>
                <c:pt idx="11">
                  <c:v>3.4496919917864477</c:v>
                </c:pt>
                <c:pt idx="12">
                  <c:v>3.9518336070060212</c:v>
                </c:pt>
                <c:pt idx="13">
                  <c:v>4.036672140120416</c:v>
                </c:pt>
                <c:pt idx="14">
                  <c:v>4.2829775588396277</c:v>
                </c:pt>
                <c:pt idx="15">
                  <c:v>4.5347564313081561</c:v>
                </c:pt>
                <c:pt idx="16">
                  <c:v>4.9543795620437958</c:v>
                </c:pt>
                <c:pt idx="17">
                  <c:v>5.1158759124087592</c:v>
                </c:pt>
                <c:pt idx="18">
                  <c:v>5.2007299270072993</c:v>
                </c:pt>
                <c:pt idx="19">
                  <c:v>5.2828467153284677</c:v>
                </c:pt>
                <c:pt idx="20">
                  <c:v>6.5346108721157607</c:v>
                </c:pt>
                <c:pt idx="21">
                  <c:v>6.619475948377004</c:v>
                </c:pt>
                <c:pt idx="22">
                  <c:v>7.0390143737166326</c:v>
                </c:pt>
                <c:pt idx="23">
                  <c:v>7.2005475701574264</c:v>
                </c:pt>
                <c:pt idx="24">
                  <c:v>7.2826830937713893</c:v>
                </c:pt>
                <c:pt idx="25">
                  <c:v>7.4496919917864473</c:v>
                </c:pt>
                <c:pt idx="26">
                  <c:v>8.2007299270073002</c:v>
                </c:pt>
                <c:pt idx="27">
                  <c:v>8.367700729927007</c:v>
                </c:pt>
                <c:pt idx="28">
                  <c:v>8.5346715328467155</c:v>
                </c:pt>
                <c:pt idx="29">
                  <c:v>9.0391459074733085</c:v>
                </c:pt>
                <c:pt idx="30">
                  <c:v>9.2827812756638384</c:v>
                </c:pt>
                <c:pt idx="31">
                  <c:v>10.039074166251867</c:v>
                </c:pt>
                <c:pt idx="32">
                  <c:v>10.115729218516675</c:v>
                </c:pt>
                <c:pt idx="33">
                  <c:v>11.367556468172484</c:v>
                </c:pt>
                <c:pt idx="34">
                  <c:v>12.28279637818488</c:v>
                </c:pt>
                <c:pt idx="35">
                  <c:v>12.36765634870499</c:v>
                </c:pt>
                <c:pt idx="36">
                  <c:v>13.282753226437231</c:v>
                </c:pt>
                <c:pt idx="37">
                  <c:v>13.449745795854517</c:v>
                </c:pt>
                <c:pt idx="38">
                  <c:v>14.282715824055485</c:v>
                </c:pt>
                <c:pt idx="39">
                  <c:v>14.367585325789378</c:v>
                </c:pt>
                <c:pt idx="40">
                  <c:v>14.449717101660887</c:v>
                </c:pt>
                <c:pt idx="41">
                  <c:v>15.200547570157427</c:v>
                </c:pt>
                <c:pt idx="42">
                  <c:v>16.200644122383252</c:v>
                </c:pt>
                <c:pt idx="43">
                  <c:v>17.282737642585552</c:v>
                </c:pt>
                <c:pt idx="44">
                  <c:v>18.200576368876082</c:v>
                </c:pt>
                <c:pt idx="45">
                  <c:v>18.36757925072046</c:v>
                </c:pt>
                <c:pt idx="46">
                  <c:v>19.367556468172484</c:v>
                </c:pt>
                <c:pt idx="47">
                  <c:v>20.036370746969105</c:v>
                </c:pt>
                <c:pt idx="48">
                  <c:v>24.282742006132285</c:v>
                </c:pt>
                <c:pt idx="49">
                  <c:v>27.534565366187543</c:v>
                </c:pt>
              </c:numCache>
            </c:numRef>
          </c:xVal>
          <c:yVal>
            <c:numRef>
              <c:f>'Indo GB Valuation'!$H$5:$H$54</c:f>
              <c:numCache>
                <c:formatCode>0.00%</c:formatCode>
                <c:ptCount val="50"/>
                <c:pt idx="0">
                  <c:v>6.0975921711785001E-2</c:v>
                </c:pt>
                <c:pt idx="1">
                  <c:v>6.10914215359789E-2</c:v>
                </c:pt>
                <c:pt idx="2">
                  <c:v>6.1346802155583087E-2</c:v>
                </c:pt>
                <c:pt idx="3">
                  <c:v>6.1981582796842391E-2</c:v>
                </c:pt>
                <c:pt idx="4">
                  <c:v>6.2205291043281166E-2</c:v>
                </c:pt>
                <c:pt idx="5">
                  <c:v>6.2580164091620316E-2</c:v>
                </c:pt>
                <c:pt idx="6">
                  <c:v>6.2871374186177165E-2</c:v>
                </c:pt>
                <c:pt idx="7">
                  <c:v>6.309140624616702E-2</c:v>
                </c:pt>
                <c:pt idx="8">
                  <c:v>6.309140624616702E-2</c:v>
                </c:pt>
                <c:pt idx="9">
                  <c:v>6.3583284842844104E-2</c:v>
                </c:pt>
                <c:pt idx="10">
                  <c:v>6.3650706598491064E-2</c:v>
                </c:pt>
                <c:pt idx="11">
                  <c:v>6.3786010671506049E-2</c:v>
                </c:pt>
                <c:pt idx="12">
                  <c:v>6.4177557048060691E-2</c:v>
                </c:pt>
                <c:pt idx="13">
                  <c:v>6.424135494847466E-2</c:v>
                </c:pt>
                <c:pt idx="14">
                  <c:v>6.4422611113073569E-2</c:v>
                </c:pt>
                <c:pt idx="15">
                  <c:v>6.460174602086452E-2</c:v>
                </c:pt>
                <c:pt idx="16">
                  <c:v>6.4886443158930468E-2</c:v>
                </c:pt>
                <c:pt idx="17">
                  <c:v>6.4991426059856444E-2</c:v>
                </c:pt>
                <c:pt idx="18">
                  <c:v>6.5045575603071198E-2</c:v>
                </c:pt>
                <c:pt idx="19">
                  <c:v>6.5097319823496064E-2</c:v>
                </c:pt>
                <c:pt idx="20">
                  <c:v>6.5809181497893499E-2</c:v>
                </c:pt>
                <c:pt idx="21">
                  <c:v>6.5852482679914864E-2</c:v>
                </c:pt>
                <c:pt idx="22">
                  <c:v>6.6057977004044199E-2</c:v>
                </c:pt>
                <c:pt idx="23">
                  <c:v>6.6133418832212076E-2</c:v>
                </c:pt>
                <c:pt idx="24">
                  <c:v>6.6171020736957936E-2</c:v>
                </c:pt>
                <c:pt idx="25">
                  <c:v>6.6245934932647535E-2</c:v>
                </c:pt>
                <c:pt idx="26">
                  <c:v>6.6558598996110691E-2</c:v>
                </c:pt>
                <c:pt idx="27">
                  <c:v>6.6623043735140122E-2</c:v>
                </c:pt>
                <c:pt idx="28">
                  <c:v>6.6685758367235781E-2</c:v>
                </c:pt>
                <c:pt idx="29">
                  <c:v>6.6865238812512606E-2</c:v>
                </c:pt>
                <c:pt idx="30">
                  <c:v>6.6946826005221977E-2</c:v>
                </c:pt>
                <c:pt idx="31">
                  <c:v>6.7180817540237192E-2</c:v>
                </c:pt>
                <c:pt idx="32">
                  <c:v>6.7203012620310809E-2</c:v>
                </c:pt>
                <c:pt idx="33">
                  <c:v>6.7530678429216034E-2</c:v>
                </c:pt>
                <c:pt idx="34">
                  <c:v>6.7734160289711631E-2</c:v>
                </c:pt>
                <c:pt idx="35">
                  <c:v>6.7751690853985566E-2</c:v>
                </c:pt>
                <c:pt idx="36">
                  <c:v>6.7927954663185311E-2</c:v>
                </c:pt>
                <c:pt idx="37">
                  <c:v>6.795777268652381E-2</c:v>
                </c:pt>
                <c:pt idx="38">
                  <c:v>6.8096885937607682E-2</c:v>
                </c:pt>
                <c:pt idx="39">
                  <c:v>6.8110217406081475E-2</c:v>
                </c:pt>
                <c:pt idx="40">
                  <c:v>6.8122979230002503E-2</c:v>
                </c:pt>
                <c:pt idx="41">
                  <c:v>6.8233613947265764E-2</c:v>
                </c:pt>
                <c:pt idx="42">
                  <c:v>6.8365786140196005E-2</c:v>
                </c:pt>
                <c:pt idx="43">
                  <c:v>6.8492154087992849E-2</c:v>
                </c:pt>
                <c:pt idx="44">
                  <c:v>6.8587854447768576E-2</c:v>
                </c:pt>
                <c:pt idx="45">
                  <c:v>6.8604259390415534E-2</c:v>
                </c:pt>
                <c:pt idx="46">
                  <c:v>6.8696661720408003E-2</c:v>
                </c:pt>
                <c:pt idx="47">
                  <c:v>6.8753380638692282E-2</c:v>
                </c:pt>
                <c:pt idx="48">
                  <c:v>6.9041054735113419E-2</c:v>
                </c:pt>
                <c:pt idx="49">
                  <c:v>6.9201515017022569E-2</c:v>
                </c:pt>
              </c:numCache>
            </c:numRef>
          </c:yVal>
          <c:smooth val="1"/>
          <c:extLst>
            <c:ext xmlns:c16="http://schemas.microsoft.com/office/drawing/2014/chart" uri="{C3380CC4-5D6E-409C-BE32-E72D297353CC}">
              <c16:uniqueId val="{00000001-91BF-41A7-942B-A75502750D0F}"/>
            </c:ext>
          </c:extLst>
        </c:ser>
        <c:dLbls>
          <c:showLegendKey val="0"/>
          <c:showVal val="0"/>
          <c:showCatName val="0"/>
          <c:showSerName val="0"/>
          <c:showPercent val="0"/>
          <c:showBubbleSize val="0"/>
        </c:dLbls>
        <c:axId val="1118050959"/>
        <c:axId val="1118052607"/>
      </c:scatterChart>
      <c:valAx>
        <c:axId val="1118050959"/>
        <c:scaling>
          <c:orientation val="minMax"/>
        </c:scaling>
        <c:delete val="0"/>
        <c:axPos val="b"/>
        <c:title>
          <c:tx>
            <c:rich>
              <a:bodyPr rot="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r>
                  <a:rPr lang="en-US"/>
                  <a:t>Time to Maturity (Years)</a:t>
                </a:r>
              </a:p>
            </c:rich>
          </c:tx>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title>
        <c:numFmt formatCode="0.00"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118052607"/>
        <c:crosses val="autoZero"/>
        <c:crossBetween val="midCat"/>
      </c:valAx>
      <c:valAx>
        <c:axId val="1118052607"/>
        <c:scaling>
          <c:orientation val="minMax"/>
          <c:max val="7.5000000000000011E-2"/>
          <c:min val="5.2500000000000012E-2"/>
        </c:scaling>
        <c:delete val="0"/>
        <c:axPos val="l"/>
        <c:title>
          <c:tx>
            <c:rich>
              <a:bodyPr rot="-540000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r>
                  <a:rPr lang="en-US"/>
                  <a:t>Yield</a:t>
                </a:r>
              </a:p>
            </c:rich>
          </c:tx>
          <c:overlay val="0"/>
          <c:spPr>
            <a:noFill/>
            <a:ln>
              <a:noFill/>
            </a:ln>
            <a:effectLst/>
          </c:spPr>
          <c:txPr>
            <a:bodyPr rot="-540000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title>
        <c:numFmt formatCode="0.00%"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Segoe UI" panose="020B0502040204020203" pitchFamily="34" charset="0"/>
                <a:ea typeface="+mn-ea"/>
                <a:cs typeface="Segoe UI" panose="020B0502040204020203" pitchFamily="34" charset="0"/>
              </a:defRPr>
            </a:pPr>
            <a:endParaRPr lang="en-US"/>
          </a:p>
        </c:txPr>
        <c:crossAx val="1118050959"/>
        <c:crosses val="autoZero"/>
        <c:crossBetween val="midCat"/>
        <c:majorUnit val="2.5000000000000005E-3"/>
      </c:valAx>
      <c:spPr>
        <a:noFill/>
        <a:ln>
          <a:noFill/>
        </a:ln>
        <a:effectLst/>
      </c:spPr>
    </c:plotArea>
    <c:plotVisOnly val="1"/>
    <c:dispBlanksAs val="gap"/>
    <c:showDLblsOverMax val="0"/>
  </c:chart>
  <c:spPr>
    <a:noFill/>
    <a:ln>
      <a:noFill/>
    </a:ln>
    <a:effectLst/>
  </c:spPr>
  <c:txPr>
    <a:bodyPr/>
    <a:lstStyle/>
    <a:p>
      <a:pPr>
        <a:defRPr sz="700">
          <a:latin typeface="Segoe UI" panose="020B0502040204020203" pitchFamily="34" charset="0"/>
          <a:cs typeface="Segoe UI" panose="020B0502040204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318F3-9A32-804F-8314-0601851BD037}" type="datetimeFigureOut">
              <a:rPr lang="en-US" smtClean="0"/>
              <a:t>1/30/2024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17EC7-6958-BE46-BC44-284869E49DC5}" type="slidenum">
              <a:rPr lang="en-US" smtClean="0"/>
              <a:t>‹#›</a:t>
            </a:fld>
            <a:endParaRPr lang="en-US"/>
          </a:p>
        </p:txBody>
      </p:sp>
    </p:spTree>
    <p:extLst>
      <p:ext uri="{BB962C8B-B14F-4D97-AF65-F5344CB8AC3E}">
        <p14:creationId xmlns:p14="http://schemas.microsoft.com/office/powerpoint/2010/main" val="4067368322"/>
      </p:ext>
    </p:extLst>
  </p:cSld>
  <p:clrMap bg1="lt1" tx1="dk1" bg2="lt2" tx2="dk2" accent1="accent1" accent2="accent2" accent3="accent3" accent4="accent4" accent5="accent5" accent6="accent6" hlink="hlink" folHlink="folHlink"/>
  <p:notesStyle>
    <a:lvl1pPr marL="0" algn="l" defTabSz="994959" rtl="0" eaLnBrk="1" latinLnBrk="0" hangingPunct="1">
      <a:defRPr sz="1306" kern="1200">
        <a:solidFill>
          <a:schemeClr val="tx1"/>
        </a:solidFill>
        <a:latin typeface="+mn-lt"/>
        <a:ea typeface="+mn-ea"/>
        <a:cs typeface="+mn-cs"/>
      </a:defRPr>
    </a:lvl1pPr>
    <a:lvl2pPr marL="497479" algn="l" defTabSz="994959" rtl="0" eaLnBrk="1" latinLnBrk="0" hangingPunct="1">
      <a:defRPr sz="1306" kern="1200">
        <a:solidFill>
          <a:schemeClr val="tx1"/>
        </a:solidFill>
        <a:latin typeface="+mn-lt"/>
        <a:ea typeface="+mn-ea"/>
        <a:cs typeface="+mn-cs"/>
      </a:defRPr>
    </a:lvl2pPr>
    <a:lvl3pPr marL="994959" algn="l" defTabSz="994959" rtl="0" eaLnBrk="1" latinLnBrk="0" hangingPunct="1">
      <a:defRPr sz="1306" kern="1200">
        <a:solidFill>
          <a:schemeClr val="tx1"/>
        </a:solidFill>
        <a:latin typeface="+mn-lt"/>
        <a:ea typeface="+mn-ea"/>
        <a:cs typeface="+mn-cs"/>
      </a:defRPr>
    </a:lvl3pPr>
    <a:lvl4pPr marL="1492438" algn="l" defTabSz="994959" rtl="0" eaLnBrk="1" latinLnBrk="0" hangingPunct="1">
      <a:defRPr sz="1306" kern="1200">
        <a:solidFill>
          <a:schemeClr val="tx1"/>
        </a:solidFill>
        <a:latin typeface="+mn-lt"/>
        <a:ea typeface="+mn-ea"/>
        <a:cs typeface="+mn-cs"/>
      </a:defRPr>
    </a:lvl4pPr>
    <a:lvl5pPr marL="1989917" algn="l" defTabSz="994959" rtl="0" eaLnBrk="1" latinLnBrk="0" hangingPunct="1">
      <a:defRPr sz="1306" kern="1200">
        <a:solidFill>
          <a:schemeClr val="tx1"/>
        </a:solidFill>
        <a:latin typeface="+mn-lt"/>
        <a:ea typeface="+mn-ea"/>
        <a:cs typeface="+mn-cs"/>
      </a:defRPr>
    </a:lvl5pPr>
    <a:lvl6pPr marL="2487397" algn="l" defTabSz="994959" rtl="0" eaLnBrk="1" latinLnBrk="0" hangingPunct="1">
      <a:defRPr sz="1306" kern="1200">
        <a:solidFill>
          <a:schemeClr val="tx1"/>
        </a:solidFill>
        <a:latin typeface="+mn-lt"/>
        <a:ea typeface="+mn-ea"/>
        <a:cs typeface="+mn-cs"/>
      </a:defRPr>
    </a:lvl6pPr>
    <a:lvl7pPr marL="2984876" algn="l" defTabSz="994959" rtl="0" eaLnBrk="1" latinLnBrk="0" hangingPunct="1">
      <a:defRPr sz="1306" kern="1200">
        <a:solidFill>
          <a:schemeClr val="tx1"/>
        </a:solidFill>
        <a:latin typeface="+mn-lt"/>
        <a:ea typeface="+mn-ea"/>
        <a:cs typeface="+mn-cs"/>
      </a:defRPr>
    </a:lvl7pPr>
    <a:lvl8pPr marL="3482355" algn="l" defTabSz="994959" rtl="0" eaLnBrk="1" latinLnBrk="0" hangingPunct="1">
      <a:defRPr sz="1306" kern="1200">
        <a:solidFill>
          <a:schemeClr val="tx1"/>
        </a:solidFill>
        <a:latin typeface="+mn-lt"/>
        <a:ea typeface="+mn-ea"/>
        <a:cs typeface="+mn-cs"/>
      </a:defRPr>
    </a:lvl8pPr>
    <a:lvl9pPr marL="3979835" algn="l" defTabSz="994959"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317EC7-6958-BE46-BC44-284869E49DC5}" type="slidenum">
              <a:rPr lang="en-US" smtClean="0"/>
              <a:t>1</a:t>
            </a:fld>
            <a:endParaRPr lang="en-US"/>
          </a:p>
        </p:txBody>
      </p:sp>
    </p:spTree>
    <p:extLst>
      <p:ext uri="{BB962C8B-B14F-4D97-AF65-F5344CB8AC3E}">
        <p14:creationId xmlns:p14="http://schemas.microsoft.com/office/powerpoint/2010/main" val="427293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317EC7-6958-BE46-BC44-284869E49DC5}" type="slidenum">
              <a:rPr lang="en-US" smtClean="0"/>
              <a:t>2</a:t>
            </a:fld>
            <a:endParaRPr lang="en-US"/>
          </a:p>
        </p:txBody>
      </p:sp>
    </p:spTree>
    <p:extLst>
      <p:ext uri="{BB962C8B-B14F-4D97-AF65-F5344CB8AC3E}">
        <p14:creationId xmlns:p14="http://schemas.microsoft.com/office/powerpoint/2010/main" val="2780369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317EC7-6958-BE46-BC44-284869E49DC5}" type="slidenum">
              <a:rPr lang="en-US" smtClean="0"/>
              <a:t>3</a:t>
            </a:fld>
            <a:endParaRPr lang="en-US"/>
          </a:p>
        </p:txBody>
      </p:sp>
    </p:spTree>
    <p:extLst>
      <p:ext uri="{BB962C8B-B14F-4D97-AF65-F5344CB8AC3E}">
        <p14:creationId xmlns:p14="http://schemas.microsoft.com/office/powerpoint/2010/main" val="426631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500" y="1749275"/>
            <a:ext cx="6420326" cy="3721230"/>
          </a:xfrm>
        </p:spPr>
        <p:txBody>
          <a:bodyPr anchor="b"/>
          <a:lstStyle>
            <a:lvl1pPr algn="ctr">
              <a:defRPr sz="4956"/>
            </a:lvl1pPr>
          </a:lstStyle>
          <a:p>
            <a:r>
              <a:rPr lang="en-US"/>
              <a:t>Click to edit Master title style</a:t>
            </a:r>
            <a:endParaRPr lang="en-US" dirty="0"/>
          </a:p>
        </p:txBody>
      </p:sp>
      <p:sp>
        <p:nvSpPr>
          <p:cNvPr id="3" name="Subtitle 2"/>
          <p:cNvSpPr>
            <a:spLocks noGrp="1"/>
          </p:cNvSpPr>
          <p:nvPr>
            <p:ph type="subTitle" idx="1"/>
          </p:nvPr>
        </p:nvSpPr>
        <p:spPr>
          <a:xfrm>
            <a:off x="944166" y="5614010"/>
            <a:ext cx="5664994" cy="2580613"/>
          </a:xfrm>
        </p:spPr>
        <p:txBody>
          <a:bodyPr/>
          <a:lstStyle>
            <a:lvl1pPr marL="0" indent="0" algn="ctr">
              <a:buNone/>
              <a:defRPr sz="1982"/>
            </a:lvl1pPr>
            <a:lvl2pPr marL="377647" indent="0" algn="ctr">
              <a:buNone/>
              <a:defRPr sz="1652"/>
            </a:lvl2pPr>
            <a:lvl3pPr marL="755294" indent="0" algn="ctr">
              <a:buNone/>
              <a:defRPr sz="1487"/>
            </a:lvl3pPr>
            <a:lvl4pPr marL="1132942" indent="0" algn="ctr">
              <a:buNone/>
              <a:defRPr sz="1322"/>
            </a:lvl4pPr>
            <a:lvl5pPr marL="1510589" indent="0" algn="ctr">
              <a:buNone/>
              <a:defRPr sz="1322"/>
            </a:lvl5pPr>
            <a:lvl6pPr marL="1888236" indent="0" algn="ctr">
              <a:buNone/>
              <a:defRPr sz="1322"/>
            </a:lvl6pPr>
            <a:lvl7pPr marL="2265883" indent="0" algn="ctr">
              <a:buNone/>
              <a:defRPr sz="1322"/>
            </a:lvl7pPr>
            <a:lvl8pPr marL="2643530" indent="0" algn="ctr">
              <a:buNone/>
              <a:defRPr sz="1322"/>
            </a:lvl8pPr>
            <a:lvl9pPr marL="3021178" indent="0" algn="ctr">
              <a:buNone/>
              <a:defRPr sz="13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6930C9-100F-4C4F-A907-DD9F20DF217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304566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930C9-100F-4C4F-A907-DD9F20DF217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770320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5348" y="569071"/>
            <a:ext cx="1628686"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291" y="569071"/>
            <a:ext cx="4791641"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930C9-100F-4C4F-A907-DD9F20DF217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387600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930C9-100F-4C4F-A907-DD9F20DF217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217251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357" y="2664740"/>
            <a:ext cx="6514743" cy="4446176"/>
          </a:xfrm>
        </p:spPr>
        <p:txBody>
          <a:bodyPr anchor="b"/>
          <a:lstStyle>
            <a:lvl1pPr>
              <a:defRPr sz="4956"/>
            </a:lvl1pPr>
          </a:lstStyle>
          <a:p>
            <a:r>
              <a:rPr lang="en-US"/>
              <a:t>Click to edit Master title style</a:t>
            </a:r>
            <a:endParaRPr lang="en-US" dirty="0"/>
          </a:p>
        </p:txBody>
      </p:sp>
      <p:sp>
        <p:nvSpPr>
          <p:cNvPr id="3" name="Text Placeholder 2"/>
          <p:cNvSpPr>
            <a:spLocks noGrp="1"/>
          </p:cNvSpPr>
          <p:nvPr>
            <p:ph type="body" idx="1"/>
          </p:nvPr>
        </p:nvSpPr>
        <p:spPr>
          <a:xfrm>
            <a:off x="515357" y="7152978"/>
            <a:ext cx="6514743" cy="2338139"/>
          </a:xfrm>
        </p:spPr>
        <p:txBody>
          <a:bodyPr/>
          <a:lstStyle>
            <a:lvl1pPr marL="0" indent="0">
              <a:buNone/>
              <a:defRPr sz="1982">
                <a:solidFill>
                  <a:schemeClr val="tx1"/>
                </a:solidFill>
              </a:defRPr>
            </a:lvl1pPr>
            <a:lvl2pPr marL="377647" indent="0">
              <a:buNone/>
              <a:defRPr sz="1652">
                <a:solidFill>
                  <a:schemeClr val="tx1">
                    <a:tint val="75000"/>
                  </a:schemeClr>
                </a:solidFill>
              </a:defRPr>
            </a:lvl2pPr>
            <a:lvl3pPr marL="755294" indent="0">
              <a:buNone/>
              <a:defRPr sz="1487">
                <a:solidFill>
                  <a:schemeClr val="tx1">
                    <a:tint val="75000"/>
                  </a:schemeClr>
                </a:solidFill>
              </a:defRPr>
            </a:lvl3pPr>
            <a:lvl4pPr marL="1132942" indent="0">
              <a:buNone/>
              <a:defRPr sz="1322">
                <a:solidFill>
                  <a:schemeClr val="tx1">
                    <a:tint val="75000"/>
                  </a:schemeClr>
                </a:solidFill>
              </a:defRPr>
            </a:lvl4pPr>
            <a:lvl5pPr marL="1510589" indent="0">
              <a:buNone/>
              <a:defRPr sz="1322">
                <a:solidFill>
                  <a:schemeClr val="tx1">
                    <a:tint val="75000"/>
                  </a:schemeClr>
                </a:solidFill>
              </a:defRPr>
            </a:lvl5pPr>
            <a:lvl6pPr marL="1888236" indent="0">
              <a:buNone/>
              <a:defRPr sz="1322">
                <a:solidFill>
                  <a:schemeClr val="tx1">
                    <a:tint val="75000"/>
                  </a:schemeClr>
                </a:solidFill>
              </a:defRPr>
            </a:lvl6pPr>
            <a:lvl7pPr marL="2265883" indent="0">
              <a:buNone/>
              <a:defRPr sz="1322">
                <a:solidFill>
                  <a:schemeClr val="tx1">
                    <a:tint val="75000"/>
                  </a:schemeClr>
                </a:solidFill>
              </a:defRPr>
            </a:lvl7pPr>
            <a:lvl8pPr marL="2643530" indent="0">
              <a:buNone/>
              <a:defRPr sz="1322">
                <a:solidFill>
                  <a:schemeClr val="tx1">
                    <a:tint val="75000"/>
                  </a:schemeClr>
                </a:solidFill>
              </a:defRPr>
            </a:lvl8pPr>
            <a:lvl9pPr marL="3021178" indent="0">
              <a:buNone/>
              <a:defRPr sz="13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930C9-100F-4C4F-A907-DD9F20DF2171}" type="datetimeFigureOut">
              <a:rPr lang="en-US" smtClean="0"/>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346716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291" y="2845355"/>
            <a:ext cx="3210163"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3871" y="2845355"/>
            <a:ext cx="3210163"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930C9-100F-4C4F-A907-DD9F20DF2171}"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84096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275" y="569073"/>
            <a:ext cx="6514743"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276" y="2620202"/>
            <a:ext cx="3195410" cy="1284120"/>
          </a:xfrm>
        </p:spPr>
        <p:txBody>
          <a:bodyPr anchor="b"/>
          <a:lstStyle>
            <a:lvl1pPr marL="0" indent="0">
              <a:buNone/>
              <a:defRPr sz="1982" b="1"/>
            </a:lvl1pPr>
            <a:lvl2pPr marL="377647" indent="0">
              <a:buNone/>
              <a:defRPr sz="1652" b="1"/>
            </a:lvl2pPr>
            <a:lvl3pPr marL="755294" indent="0">
              <a:buNone/>
              <a:defRPr sz="1487" b="1"/>
            </a:lvl3pPr>
            <a:lvl4pPr marL="1132942" indent="0">
              <a:buNone/>
              <a:defRPr sz="1322" b="1"/>
            </a:lvl4pPr>
            <a:lvl5pPr marL="1510589" indent="0">
              <a:buNone/>
              <a:defRPr sz="1322" b="1"/>
            </a:lvl5pPr>
            <a:lvl6pPr marL="1888236" indent="0">
              <a:buNone/>
              <a:defRPr sz="1322" b="1"/>
            </a:lvl6pPr>
            <a:lvl7pPr marL="2265883" indent="0">
              <a:buNone/>
              <a:defRPr sz="1322" b="1"/>
            </a:lvl7pPr>
            <a:lvl8pPr marL="2643530" indent="0">
              <a:buNone/>
              <a:defRPr sz="1322" b="1"/>
            </a:lvl8pPr>
            <a:lvl9pPr marL="3021178" indent="0">
              <a:buNone/>
              <a:defRPr sz="1322" b="1"/>
            </a:lvl9pPr>
          </a:lstStyle>
          <a:p>
            <a:pPr lvl="0"/>
            <a:r>
              <a:rPr lang="en-US"/>
              <a:t>Click to edit Master text styles</a:t>
            </a:r>
          </a:p>
        </p:txBody>
      </p:sp>
      <p:sp>
        <p:nvSpPr>
          <p:cNvPr id="4" name="Content Placeholder 3"/>
          <p:cNvSpPr>
            <a:spLocks noGrp="1"/>
          </p:cNvSpPr>
          <p:nvPr>
            <p:ph sz="half" idx="2"/>
          </p:nvPr>
        </p:nvSpPr>
        <p:spPr>
          <a:xfrm>
            <a:off x="520276" y="3904322"/>
            <a:ext cx="319541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3871" y="2620202"/>
            <a:ext cx="3211147" cy="1284120"/>
          </a:xfrm>
        </p:spPr>
        <p:txBody>
          <a:bodyPr anchor="b"/>
          <a:lstStyle>
            <a:lvl1pPr marL="0" indent="0">
              <a:buNone/>
              <a:defRPr sz="1982" b="1"/>
            </a:lvl1pPr>
            <a:lvl2pPr marL="377647" indent="0">
              <a:buNone/>
              <a:defRPr sz="1652" b="1"/>
            </a:lvl2pPr>
            <a:lvl3pPr marL="755294" indent="0">
              <a:buNone/>
              <a:defRPr sz="1487" b="1"/>
            </a:lvl3pPr>
            <a:lvl4pPr marL="1132942" indent="0">
              <a:buNone/>
              <a:defRPr sz="1322" b="1"/>
            </a:lvl4pPr>
            <a:lvl5pPr marL="1510589" indent="0">
              <a:buNone/>
              <a:defRPr sz="1322" b="1"/>
            </a:lvl5pPr>
            <a:lvl6pPr marL="1888236" indent="0">
              <a:buNone/>
              <a:defRPr sz="1322" b="1"/>
            </a:lvl6pPr>
            <a:lvl7pPr marL="2265883" indent="0">
              <a:buNone/>
              <a:defRPr sz="1322" b="1"/>
            </a:lvl7pPr>
            <a:lvl8pPr marL="2643530" indent="0">
              <a:buNone/>
              <a:defRPr sz="1322" b="1"/>
            </a:lvl8pPr>
            <a:lvl9pPr marL="3021178" indent="0">
              <a:buNone/>
              <a:defRPr sz="1322" b="1"/>
            </a:lvl9pPr>
          </a:lstStyle>
          <a:p>
            <a:pPr lvl="0"/>
            <a:r>
              <a:rPr lang="en-US"/>
              <a:t>Click to edit Master text styles</a:t>
            </a:r>
          </a:p>
        </p:txBody>
      </p:sp>
      <p:sp>
        <p:nvSpPr>
          <p:cNvPr id="6" name="Content Placeholder 5"/>
          <p:cNvSpPr>
            <a:spLocks noGrp="1"/>
          </p:cNvSpPr>
          <p:nvPr>
            <p:ph sz="quarter" idx="4"/>
          </p:nvPr>
        </p:nvSpPr>
        <p:spPr>
          <a:xfrm>
            <a:off x="3823871" y="3904322"/>
            <a:ext cx="3211147"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930C9-100F-4C4F-A907-DD9F20DF2171}" type="datetimeFigureOut">
              <a:rPr lang="en-US" smtClean="0"/>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404295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930C9-100F-4C4F-A907-DD9F20DF2171}" type="datetimeFigureOut">
              <a:rPr lang="en-US" smtClean="0"/>
              <a:t>1/30/2024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145333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930C9-100F-4C4F-A907-DD9F20DF2171}" type="datetimeFigureOut">
              <a:rPr lang="en-US" smtClean="0"/>
              <a:t>1/30/2024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240423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75" y="712576"/>
            <a:ext cx="2436144" cy="2494016"/>
          </a:xfrm>
        </p:spPr>
        <p:txBody>
          <a:bodyPr anchor="b"/>
          <a:lstStyle>
            <a:lvl1pPr>
              <a:defRPr sz="2643"/>
            </a:lvl1pPr>
          </a:lstStyle>
          <a:p>
            <a:r>
              <a:rPr lang="en-US"/>
              <a:t>Click to edit Master title style</a:t>
            </a:r>
            <a:endParaRPr lang="en-US" dirty="0"/>
          </a:p>
        </p:txBody>
      </p:sp>
      <p:sp>
        <p:nvSpPr>
          <p:cNvPr id="3" name="Content Placeholder 2"/>
          <p:cNvSpPr>
            <a:spLocks noGrp="1"/>
          </p:cNvSpPr>
          <p:nvPr>
            <p:ph idx="1"/>
          </p:nvPr>
        </p:nvSpPr>
        <p:spPr>
          <a:xfrm>
            <a:off x="3211147" y="1538968"/>
            <a:ext cx="3823871" cy="7595861"/>
          </a:xfrm>
        </p:spPr>
        <p:txBody>
          <a:bodyPr/>
          <a:lstStyle>
            <a:lvl1pPr>
              <a:defRPr sz="2643"/>
            </a:lvl1pPr>
            <a:lvl2pPr>
              <a:defRPr sz="2313"/>
            </a:lvl2pPr>
            <a:lvl3pPr>
              <a:defRPr sz="1982"/>
            </a:lvl3pPr>
            <a:lvl4pPr>
              <a:defRPr sz="1652"/>
            </a:lvl4pPr>
            <a:lvl5pPr>
              <a:defRPr sz="1652"/>
            </a:lvl5pPr>
            <a:lvl6pPr>
              <a:defRPr sz="1652"/>
            </a:lvl6pPr>
            <a:lvl7pPr>
              <a:defRPr sz="1652"/>
            </a:lvl7pPr>
            <a:lvl8pPr>
              <a:defRPr sz="1652"/>
            </a:lvl8pPr>
            <a:lvl9pPr>
              <a:defRPr sz="16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275" y="3206592"/>
            <a:ext cx="2436144" cy="5940607"/>
          </a:xfrm>
        </p:spPr>
        <p:txBody>
          <a:bodyPr/>
          <a:lstStyle>
            <a:lvl1pPr marL="0" indent="0">
              <a:buNone/>
              <a:defRPr sz="1322"/>
            </a:lvl1pPr>
            <a:lvl2pPr marL="377647" indent="0">
              <a:buNone/>
              <a:defRPr sz="1156"/>
            </a:lvl2pPr>
            <a:lvl3pPr marL="755294" indent="0">
              <a:buNone/>
              <a:defRPr sz="991"/>
            </a:lvl3pPr>
            <a:lvl4pPr marL="1132942" indent="0">
              <a:buNone/>
              <a:defRPr sz="826"/>
            </a:lvl4pPr>
            <a:lvl5pPr marL="1510589" indent="0">
              <a:buNone/>
              <a:defRPr sz="826"/>
            </a:lvl5pPr>
            <a:lvl6pPr marL="1888236" indent="0">
              <a:buNone/>
              <a:defRPr sz="826"/>
            </a:lvl6pPr>
            <a:lvl7pPr marL="2265883" indent="0">
              <a:buNone/>
              <a:defRPr sz="826"/>
            </a:lvl7pPr>
            <a:lvl8pPr marL="2643530" indent="0">
              <a:buNone/>
              <a:defRPr sz="826"/>
            </a:lvl8pPr>
            <a:lvl9pPr marL="3021178"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876930C9-100F-4C4F-A907-DD9F20DF2171}"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211177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75" y="712576"/>
            <a:ext cx="2436144" cy="2494016"/>
          </a:xfrm>
        </p:spPr>
        <p:txBody>
          <a:bodyPr anchor="b"/>
          <a:lstStyle>
            <a:lvl1pPr>
              <a:defRPr sz="2643"/>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1147" y="1538968"/>
            <a:ext cx="3823871" cy="7595861"/>
          </a:xfrm>
        </p:spPr>
        <p:txBody>
          <a:bodyPr anchor="t"/>
          <a:lstStyle>
            <a:lvl1pPr marL="0" indent="0">
              <a:buNone/>
              <a:defRPr sz="2643"/>
            </a:lvl1pPr>
            <a:lvl2pPr marL="377647" indent="0">
              <a:buNone/>
              <a:defRPr sz="2313"/>
            </a:lvl2pPr>
            <a:lvl3pPr marL="755294" indent="0">
              <a:buNone/>
              <a:defRPr sz="1982"/>
            </a:lvl3pPr>
            <a:lvl4pPr marL="1132942" indent="0">
              <a:buNone/>
              <a:defRPr sz="1652"/>
            </a:lvl4pPr>
            <a:lvl5pPr marL="1510589" indent="0">
              <a:buNone/>
              <a:defRPr sz="1652"/>
            </a:lvl5pPr>
            <a:lvl6pPr marL="1888236" indent="0">
              <a:buNone/>
              <a:defRPr sz="1652"/>
            </a:lvl6pPr>
            <a:lvl7pPr marL="2265883" indent="0">
              <a:buNone/>
              <a:defRPr sz="1652"/>
            </a:lvl7pPr>
            <a:lvl8pPr marL="2643530" indent="0">
              <a:buNone/>
              <a:defRPr sz="1652"/>
            </a:lvl8pPr>
            <a:lvl9pPr marL="3021178" indent="0">
              <a:buNone/>
              <a:defRPr sz="1652"/>
            </a:lvl9pPr>
          </a:lstStyle>
          <a:p>
            <a:r>
              <a:rPr lang="en-US"/>
              <a:t>Click icon to add picture</a:t>
            </a:r>
            <a:endParaRPr lang="en-US" dirty="0"/>
          </a:p>
        </p:txBody>
      </p:sp>
      <p:sp>
        <p:nvSpPr>
          <p:cNvPr id="4" name="Text Placeholder 3"/>
          <p:cNvSpPr>
            <a:spLocks noGrp="1"/>
          </p:cNvSpPr>
          <p:nvPr>
            <p:ph type="body" sz="half" idx="2"/>
          </p:nvPr>
        </p:nvSpPr>
        <p:spPr>
          <a:xfrm>
            <a:off x="520275" y="3206592"/>
            <a:ext cx="2436144" cy="5940607"/>
          </a:xfrm>
        </p:spPr>
        <p:txBody>
          <a:bodyPr/>
          <a:lstStyle>
            <a:lvl1pPr marL="0" indent="0">
              <a:buNone/>
              <a:defRPr sz="1322"/>
            </a:lvl1pPr>
            <a:lvl2pPr marL="377647" indent="0">
              <a:buNone/>
              <a:defRPr sz="1156"/>
            </a:lvl2pPr>
            <a:lvl3pPr marL="755294" indent="0">
              <a:buNone/>
              <a:defRPr sz="991"/>
            </a:lvl3pPr>
            <a:lvl4pPr marL="1132942" indent="0">
              <a:buNone/>
              <a:defRPr sz="826"/>
            </a:lvl4pPr>
            <a:lvl5pPr marL="1510589" indent="0">
              <a:buNone/>
              <a:defRPr sz="826"/>
            </a:lvl5pPr>
            <a:lvl6pPr marL="1888236" indent="0">
              <a:buNone/>
              <a:defRPr sz="826"/>
            </a:lvl6pPr>
            <a:lvl7pPr marL="2265883" indent="0">
              <a:buNone/>
              <a:defRPr sz="826"/>
            </a:lvl7pPr>
            <a:lvl8pPr marL="2643530" indent="0">
              <a:buNone/>
              <a:defRPr sz="826"/>
            </a:lvl8pPr>
            <a:lvl9pPr marL="3021178" indent="0">
              <a:buNone/>
              <a:defRPr sz="826"/>
            </a:lvl9pPr>
          </a:lstStyle>
          <a:p>
            <a:pPr lvl="0"/>
            <a:r>
              <a:rPr lang="en-US"/>
              <a:t>Click to edit Master text styles</a:t>
            </a:r>
          </a:p>
        </p:txBody>
      </p:sp>
      <p:sp>
        <p:nvSpPr>
          <p:cNvPr id="5" name="Date Placeholder 4"/>
          <p:cNvSpPr>
            <a:spLocks noGrp="1"/>
          </p:cNvSpPr>
          <p:nvPr>
            <p:ph type="dt" sz="half" idx="10"/>
          </p:nvPr>
        </p:nvSpPr>
        <p:spPr/>
        <p:txBody>
          <a:bodyPr/>
          <a:lstStyle/>
          <a:p>
            <a:fld id="{876930C9-100F-4C4F-A907-DD9F20DF2171}" type="datetimeFigureOut">
              <a:rPr lang="en-US" smtClean="0"/>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98B04-ABF3-7546-9515-1D0B41539A68}" type="slidenum">
              <a:rPr lang="en-US" smtClean="0"/>
              <a:t>‹#›</a:t>
            </a:fld>
            <a:endParaRPr lang="en-US"/>
          </a:p>
        </p:txBody>
      </p:sp>
    </p:spTree>
    <p:extLst>
      <p:ext uri="{BB962C8B-B14F-4D97-AF65-F5344CB8AC3E}">
        <p14:creationId xmlns:p14="http://schemas.microsoft.com/office/powerpoint/2010/main" val="204164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291" y="569073"/>
            <a:ext cx="6514743"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291" y="2845355"/>
            <a:ext cx="6514743"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291" y="9906786"/>
            <a:ext cx="1699498" cy="569071"/>
          </a:xfrm>
          <a:prstGeom prst="rect">
            <a:avLst/>
          </a:prstGeom>
        </p:spPr>
        <p:txBody>
          <a:bodyPr vert="horz" lIns="91440" tIns="45720" rIns="91440" bIns="45720" rtlCol="0" anchor="ctr"/>
          <a:lstStyle>
            <a:lvl1pPr algn="l">
              <a:defRPr sz="991">
                <a:solidFill>
                  <a:schemeClr val="tx1">
                    <a:tint val="75000"/>
                  </a:schemeClr>
                </a:solidFill>
              </a:defRPr>
            </a:lvl1pPr>
          </a:lstStyle>
          <a:p>
            <a:fld id="{876930C9-100F-4C4F-A907-DD9F20DF2171}" type="datetimeFigureOut">
              <a:rPr lang="en-US" smtClean="0"/>
              <a:t>1/30/2024</a:t>
            </a:fld>
            <a:endParaRPr lang="en-US"/>
          </a:p>
        </p:txBody>
      </p:sp>
      <p:sp>
        <p:nvSpPr>
          <p:cNvPr id="5" name="Footer Placeholder 4"/>
          <p:cNvSpPr>
            <a:spLocks noGrp="1"/>
          </p:cNvSpPr>
          <p:nvPr>
            <p:ph type="ftr" sz="quarter" idx="3"/>
          </p:nvPr>
        </p:nvSpPr>
        <p:spPr>
          <a:xfrm>
            <a:off x="2502039" y="9906786"/>
            <a:ext cx="2549247" cy="569071"/>
          </a:xfrm>
          <a:prstGeom prst="rect">
            <a:avLst/>
          </a:prstGeom>
        </p:spPr>
        <p:txBody>
          <a:bodyPr vert="horz" lIns="91440" tIns="45720" rIns="91440" bIns="45720" rtlCol="0" anchor="ctr"/>
          <a:lstStyle>
            <a:lvl1pPr algn="ctr">
              <a:defRPr sz="99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4536" y="9906786"/>
            <a:ext cx="1699498" cy="569071"/>
          </a:xfrm>
          <a:prstGeom prst="rect">
            <a:avLst/>
          </a:prstGeom>
        </p:spPr>
        <p:txBody>
          <a:bodyPr vert="horz" lIns="91440" tIns="45720" rIns="91440" bIns="45720" rtlCol="0" anchor="ctr"/>
          <a:lstStyle>
            <a:lvl1pPr algn="r">
              <a:defRPr sz="991">
                <a:solidFill>
                  <a:schemeClr val="tx1">
                    <a:tint val="75000"/>
                  </a:schemeClr>
                </a:solidFill>
              </a:defRPr>
            </a:lvl1pPr>
          </a:lstStyle>
          <a:p>
            <a:fld id="{AA198B04-ABF3-7546-9515-1D0B41539A68}" type="slidenum">
              <a:rPr lang="en-US" smtClean="0"/>
              <a:t>‹#›</a:t>
            </a:fld>
            <a:endParaRPr lang="en-US"/>
          </a:p>
        </p:txBody>
      </p:sp>
    </p:spTree>
    <p:extLst>
      <p:ext uri="{BB962C8B-B14F-4D97-AF65-F5344CB8AC3E}">
        <p14:creationId xmlns:p14="http://schemas.microsoft.com/office/powerpoint/2010/main" val="17873327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294" rtl="0" eaLnBrk="1" latinLnBrk="0" hangingPunct="1">
        <a:lnSpc>
          <a:spcPct val="90000"/>
        </a:lnSpc>
        <a:spcBef>
          <a:spcPct val="0"/>
        </a:spcBef>
        <a:buNone/>
        <a:defRPr sz="3634" kern="1200">
          <a:solidFill>
            <a:schemeClr val="tx1"/>
          </a:solidFill>
          <a:latin typeface="+mj-lt"/>
          <a:ea typeface="+mj-ea"/>
          <a:cs typeface="+mj-cs"/>
        </a:defRPr>
      </a:lvl1pPr>
    </p:titleStyle>
    <p:bodyStyle>
      <a:lvl1pPr marL="188824" indent="-188824" algn="l" defTabSz="755294" rtl="0" eaLnBrk="1" latinLnBrk="0" hangingPunct="1">
        <a:lnSpc>
          <a:spcPct val="90000"/>
        </a:lnSpc>
        <a:spcBef>
          <a:spcPts val="826"/>
        </a:spcBef>
        <a:buFont typeface="Arial" panose="020B0604020202020204" pitchFamily="34" charset="0"/>
        <a:buChar char="•"/>
        <a:defRPr sz="2313" kern="1200">
          <a:solidFill>
            <a:schemeClr val="tx1"/>
          </a:solidFill>
          <a:latin typeface="+mn-lt"/>
          <a:ea typeface="+mn-ea"/>
          <a:cs typeface="+mn-cs"/>
        </a:defRPr>
      </a:lvl1pPr>
      <a:lvl2pPr marL="566471" indent="-188824" algn="l" defTabSz="755294" rtl="0" eaLnBrk="1" latinLnBrk="0" hangingPunct="1">
        <a:lnSpc>
          <a:spcPct val="90000"/>
        </a:lnSpc>
        <a:spcBef>
          <a:spcPts val="413"/>
        </a:spcBef>
        <a:buFont typeface="Arial" panose="020B0604020202020204" pitchFamily="34" charset="0"/>
        <a:buChar char="•"/>
        <a:defRPr sz="1982" kern="1200">
          <a:solidFill>
            <a:schemeClr val="tx1"/>
          </a:solidFill>
          <a:latin typeface="+mn-lt"/>
          <a:ea typeface="+mn-ea"/>
          <a:cs typeface="+mn-cs"/>
        </a:defRPr>
      </a:lvl2pPr>
      <a:lvl3pPr marL="944118" indent="-188824" algn="l" defTabSz="755294" rtl="0" eaLnBrk="1" latinLnBrk="0" hangingPunct="1">
        <a:lnSpc>
          <a:spcPct val="90000"/>
        </a:lnSpc>
        <a:spcBef>
          <a:spcPts val="413"/>
        </a:spcBef>
        <a:buFont typeface="Arial" panose="020B0604020202020204" pitchFamily="34" charset="0"/>
        <a:buChar char="•"/>
        <a:defRPr sz="1652" kern="1200">
          <a:solidFill>
            <a:schemeClr val="tx1"/>
          </a:solidFill>
          <a:latin typeface="+mn-lt"/>
          <a:ea typeface="+mn-ea"/>
          <a:cs typeface="+mn-cs"/>
        </a:defRPr>
      </a:lvl3pPr>
      <a:lvl4pPr marL="1321765"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4pPr>
      <a:lvl5pPr marL="1699412"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5pPr>
      <a:lvl6pPr marL="2077060"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6pPr>
      <a:lvl7pPr marL="2454707"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7pPr>
      <a:lvl8pPr marL="2832354"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8pPr>
      <a:lvl9pPr marL="3210001" indent="-188824" algn="l" defTabSz="755294" rtl="0" eaLnBrk="1" latinLnBrk="0" hangingPunct="1">
        <a:lnSpc>
          <a:spcPct val="90000"/>
        </a:lnSpc>
        <a:spcBef>
          <a:spcPts val="413"/>
        </a:spcBef>
        <a:buFont typeface="Arial" panose="020B0604020202020204" pitchFamily="34" charset="0"/>
        <a:buChar char="•"/>
        <a:defRPr sz="1487" kern="1200">
          <a:solidFill>
            <a:schemeClr val="tx1"/>
          </a:solidFill>
          <a:latin typeface="+mn-lt"/>
          <a:ea typeface="+mn-ea"/>
          <a:cs typeface="+mn-cs"/>
        </a:defRPr>
      </a:lvl9pPr>
    </p:bodyStyle>
    <p:otherStyle>
      <a:defPPr>
        <a:defRPr lang="en-US"/>
      </a:defPPr>
      <a:lvl1pPr marL="0" algn="l" defTabSz="755294" rtl="0" eaLnBrk="1" latinLnBrk="0" hangingPunct="1">
        <a:defRPr sz="1487" kern="1200">
          <a:solidFill>
            <a:schemeClr val="tx1"/>
          </a:solidFill>
          <a:latin typeface="+mn-lt"/>
          <a:ea typeface="+mn-ea"/>
          <a:cs typeface="+mn-cs"/>
        </a:defRPr>
      </a:lvl1pPr>
      <a:lvl2pPr marL="377647" algn="l" defTabSz="755294" rtl="0" eaLnBrk="1" latinLnBrk="0" hangingPunct="1">
        <a:defRPr sz="1487" kern="1200">
          <a:solidFill>
            <a:schemeClr val="tx1"/>
          </a:solidFill>
          <a:latin typeface="+mn-lt"/>
          <a:ea typeface="+mn-ea"/>
          <a:cs typeface="+mn-cs"/>
        </a:defRPr>
      </a:lvl2pPr>
      <a:lvl3pPr marL="755294" algn="l" defTabSz="755294" rtl="0" eaLnBrk="1" latinLnBrk="0" hangingPunct="1">
        <a:defRPr sz="1487" kern="1200">
          <a:solidFill>
            <a:schemeClr val="tx1"/>
          </a:solidFill>
          <a:latin typeface="+mn-lt"/>
          <a:ea typeface="+mn-ea"/>
          <a:cs typeface="+mn-cs"/>
        </a:defRPr>
      </a:lvl3pPr>
      <a:lvl4pPr marL="1132942" algn="l" defTabSz="755294" rtl="0" eaLnBrk="1" latinLnBrk="0" hangingPunct="1">
        <a:defRPr sz="1487" kern="1200">
          <a:solidFill>
            <a:schemeClr val="tx1"/>
          </a:solidFill>
          <a:latin typeface="+mn-lt"/>
          <a:ea typeface="+mn-ea"/>
          <a:cs typeface="+mn-cs"/>
        </a:defRPr>
      </a:lvl4pPr>
      <a:lvl5pPr marL="1510589" algn="l" defTabSz="755294" rtl="0" eaLnBrk="1" latinLnBrk="0" hangingPunct="1">
        <a:defRPr sz="1487" kern="1200">
          <a:solidFill>
            <a:schemeClr val="tx1"/>
          </a:solidFill>
          <a:latin typeface="+mn-lt"/>
          <a:ea typeface="+mn-ea"/>
          <a:cs typeface="+mn-cs"/>
        </a:defRPr>
      </a:lvl5pPr>
      <a:lvl6pPr marL="1888236" algn="l" defTabSz="755294" rtl="0" eaLnBrk="1" latinLnBrk="0" hangingPunct="1">
        <a:defRPr sz="1487" kern="1200">
          <a:solidFill>
            <a:schemeClr val="tx1"/>
          </a:solidFill>
          <a:latin typeface="+mn-lt"/>
          <a:ea typeface="+mn-ea"/>
          <a:cs typeface="+mn-cs"/>
        </a:defRPr>
      </a:lvl6pPr>
      <a:lvl7pPr marL="2265883" algn="l" defTabSz="755294" rtl="0" eaLnBrk="1" latinLnBrk="0" hangingPunct="1">
        <a:defRPr sz="1487" kern="1200">
          <a:solidFill>
            <a:schemeClr val="tx1"/>
          </a:solidFill>
          <a:latin typeface="+mn-lt"/>
          <a:ea typeface="+mn-ea"/>
          <a:cs typeface="+mn-cs"/>
        </a:defRPr>
      </a:lvl7pPr>
      <a:lvl8pPr marL="2643530" algn="l" defTabSz="755294" rtl="0" eaLnBrk="1" latinLnBrk="0" hangingPunct="1">
        <a:defRPr sz="1487" kern="1200">
          <a:solidFill>
            <a:schemeClr val="tx1"/>
          </a:solidFill>
          <a:latin typeface="+mn-lt"/>
          <a:ea typeface="+mn-ea"/>
          <a:cs typeface="+mn-cs"/>
        </a:defRPr>
      </a:lvl8pPr>
      <a:lvl9pPr marL="3021178" algn="l" defTabSz="755294" rtl="0" eaLnBrk="1" latinLnBrk="0" hangingPunct="1">
        <a:defRPr sz="14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EA339CF-22F9-A644-83B5-DD152FDF3A75}"/>
              </a:ext>
            </a:extLst>
          </p:cNvPr>
          <p:cNvPicPr>
            <a:picLocks noChangeAspect="1"/>
          </p:cNvPicPr>
          <p:nvPr/>
        </p:nvPicPr>
        <p:blipFill>
          <a:blip r:embed="rId3"/>
          <a:stretch>
            <a:fillRect/>
          </a:stretch>
        </p:blipFill>
        <p:spPr>
          <a:xfrm>
            <a:off x="0" y="0"/>
            <a:ext cx="7555970" cy="903031"/>
          </a:xfrm>
          <a:prstGeom prst="rect">
            <a:avLst/>
          </a:prstGeom>
        </p:spPr>
      </p:pic>
      <p:sp>
        <p:nvSpPr>
          <p:cNvPr id="25" name="TextBox 24">
            <a:extLst>
              <a:ext uri="{FF2B5EF4-FFF2-40B4-BE49-F238E27FC236}">
                <a16:creationId xmlns:a16="http://schemas.microsoft.com/office/drawing/2014/main" id="{593EA10B-D9F7-11E9-C3E0-8F5EA1A6F63E}"/>
              </a:ext>
            </a:extLst>
          </p:cNvPr>
          <p:cNvSpPr txBox="1"/>
          <p:nvPr/>
        </p:nvSpPr>
        <p:spPr>
          <a:xfrm>
            <a:off x="2138905" y="1048877"/>
            <a:ext cx="5065140" cy="4305794"/>
          </a:xfrm>
          <a:prstGeom prst="rect">
            <a:avLst/>
          </a:prstGeom>
          <a:noFill/>
        </p:spPr>
        <p:txBody>
          <a:bodyPr wrap="square" rtlCol="0">
            <a:spAutoFit/>
          </a:bodyPr>
          <a:lstStyle/>
          <a:p>
            <a:r>
              <a:rPr lang="en-US" sz="740" b="1" dirty="0">
                <a:solidFill>
                  <a:srgbClr val="1E3D7C"/>
                </a:solidFill>
                <a:effectLst/>
                <a:latin typeface="Segoe UI" panose="020B0502040204020203" pitchFamily="34" charset="0"/>
                <a:cs typeface="Segoe UI" panose="020B0502040204020203" pitchFamily="34" charset="0"/>
              </a:rPr>
              <a:t>Global Market Updates </a:t>
            </a:r>
            <a:endParaRPr lang="en-US" sz="740" dirty="0">
              <a:effectLst/>
              <a:latin typeface="Segoe UI" panose="020B0502040204020203" pitchFamily="34" charset="0"/>
              <a:cs typeface="Segoe UI" panose="020B0502040204020203" pitchFamily="34" charset="0"/>
            </a:endParaRP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Wall Street equities experienced minor losses at Wednesday’s close (Jan 31, 2024). DJI fell by -0.82%, S&amp;P 500 slid by -1.61%, and Nasdaq closed down by -2.23%. </a:t>
            </a:r>
          </a:p>
          <a:p>
            <a:pPr marL="92075" indent="-92075" algn="just">
              <a:buFont typeface="Arial" panose="020B0604020202020204" pitchFamily="34" charset="0"/>
              <a:buChar char="•"/>
            </a:pPr>
            <a:r>
              <a:rPr lang="en-US" sz="740" dirty="0">
                <a:latin typeface="Segoe UI" panose="020B0502040204020203" pitchFamily="34" charset="0"/>
                <a:ea typeface="Calibri" panose="020F0502020204030204" pitchFamily="34" charset="0"/>
                <a:cs typeface="Segoe UI" panose="020B0502040204020203" pitchFamily="34" charset="0"/>
              </a:rPr>
              <a:t>Stocks closed lower as the broader market is faced pressure as technology stocks declined, influenced by disappointing earnings from Alphabet, AMD, and Microsoft that fell short of high expectations. On a positive note, Boeing and Paramount Global surges by+4% and +8%, respectively.</a:t>
            </a:r>
          </a:p>
          <a:p>
            <a:pPr marL="92075" indent="-92075" algn="just">
              <a:buFont typeface="Arial" panose="020B0604020202020204" pitchFamily="34" charset="0"/>
              <a:buChar char="•"/>
            </a:pPr>
            <a:r>
              <a:rPr lang="en-US" sz="740" dirty="0">
                <a:latin typeface="Segoe UI" panose="020B0502040204020203" pitchFamily="34" charset="0"/>
                <a:ea typeface="Calibri" panose="020F0502020204030204" pitchFamily="34" charset="0"/>
                <a:cs typeface="Segoe UI" panose="020B0502040204020203" pitchFamily="34" charset="0"/>
              </a:rPr>
              <a:t>US Treasury 10-yr yields fell by -7 bps to 3.99%, and 2-yr yields down by -9 bps to 4.27% on Wednesday. Bond yields fell as Jan ADP report showed lower-than-expected job additions and Q4 employment cost index rose less than anticipated. </a:t>
            </a:r>
          </a:p>
          <a:p>
            <a:pPr marL="92075" indent="-92075" algn="just">
              <a:buFont typeface="Arial" panose="020B0604020202020204" pitchFamily="34" charset="0"/>
              <a:buChar char="•"/>
            </a:pPr>
            <a:r>
              <a:rPr lang="en-US" sz="740" dirty="0">
                <a:latin typeface="Segoe UI" panose="020B0502040204020203" pitchFamily="34" charset="0"/>
                <a:ea typeface="Calibri" panose="020F0502020204030204" pitchFamily="34" charset="0"/>
                <a:cs typeface="Segoe UI" panose="020B0502040204020203" pitchFamily="34" charset="0"/>
              </a:rPr>
              <a:t>The US Jan-24 ADP employment change increased by +107,000, below the expected +150,000. The Q4 Employment Cost Index rose by +0.9% QOQ, below the expected +1.0% and marking the smallest increase in 2-1/2 years.</a:t>
            </a:r>
          </a:p>
          <a:p>
            <a:pPr marL="92075" indent="-92075" algn="just">
              <a:buFont typeface="Arial" panose="020B0604020202020204" pitchFamily="34" charset="0"/>
              <a:buChar char="•"/>
            </a:pPr>
            <a:r>
              <a:rPr lang="en-US" sz="740" dirty="0">
                <a:latin typeface="Segoe UI" panose="020B0502040204020203" pitchFamily="34" charset="0"/>
                <a:ea typeface="Calibri" panose="020F0502020204030204" pitchFamily="34" charset="0"/>
                <a:cs typeface="Segoe UI" panose="020B0502040204020203" pitchFamily="34" charset="0"/>
              </a:rPr>
              <a:t>The US Jan MNI Chicago PMI unexpectedly declined by -1.2 to 46.0, falling short of the expected increase to 48.0.</a:t>
            </a:r>
          </a:p>
          <a:p>
            <a:pPr marL="92075" indent="-92075" algn="just">
              <a:buFont typeface="Arial" panose="020B0604020202020204" pitchFamily="34" charset="0"/>
              <a:buChar char="•"/>
            </a:pPr>
            <a:r>
              <a:rPr lang="en-US" sz="740" dirty="0">
                <a:latin typeface="Segoe UI" panose="020B0502040204020203" pitchFamily="34" charset="0"/>
                <a:ea typeface="Calibri" panose="020F0502020204030204" pitchFamily="34" charset="0"/>
                <a:cs typeface="Segoe UI" panose="020B0502040204020203" pitchFamily="34" charset="0"/>
              </a:rPr>
              <a:t>The Treasury's announcement for the February quarterly refunding includes the sale of USD121bn in T-notes and T-bonds, meeting expectations. The Treasury has signaled no plans to increase auction sizes for at least the next several quarters.</a:t>
            </a:r>
          </a:p>
          <a:p>
            <a:pPr marL="92075" indent="-92075" algn="just">
              <a:buFont typeface="Arial" panose="020B0604020202020204" pitchFamily="34" charset="0"/>
              <a:buChar char="•"/>
            </a:pPr>
            <a:r>
              <a:rPr lang="id-ID" sz="740" dirty="0">
                <a:latin typeface="Segoe UI" panose="020B0502040204020203" pitchFamily="34" charset="0"/>
                <a:ea typeface="Calibri" panose="020F0502020204030204" pitchFamily="34" charset="0"/>
                <a:cs typeface="Segoe UI" panose="020B0502040204020203" pitchFamily="34" charset="0"/>
              </a:rPr>
              <a:t>Global</a:t>
            </a:r>
            <a:r>
              <a:rPr lang="en-US" sz="740" dirty="0">
                <a:latin typeface="Segoe UI" panose="020B0502040204020203" pitchFamily="34" charset="0"/>
                <a:ea typeface="Calibri" panose="020F0502020204030204" pitchFamily="34" charset="0"/>
                <a:cs typeface="Segoe UI" panose="020B0502040204020203" pitchFamily="34" charset="0"/>
              </a:rPr>
              <a:t> bond</a:t>
            </a:r>
            <a:r>
              <a:rPr lang="id-ID" sz="740" dirty="0">
                <a:latin typeface="Segoe UI" panose="020B0502040204020203" pitchFamily="34" charset="0"/>
                <a:ea typeface="Calibri" panose="020F0502020204030204" pitchFamily="34" charset="0"/>
                <a:cs typeface="Segoe UI" panose="020B0502040204020203" pitchFamily="34" charset="0"/>
              </a:rPr>
              <a:t> yield</a:t>
            </a:r>
            <a:r>
              <a:rPr lang="en-US" sz="740" dirty="0">
                <a:latin typeface="Segoe UI" panose="020B0502040204020203" pitchFamily="34" charset="0"/>
                <a:ea typeface="Calibri" panose="020F0502020204030204" pitchFamily="34" charset="0"/>
                <a:cs typeface="Segoe UI" panose="020B0502040204020203" pitchFamily="34" charset="0"/>
              </a:rPr>
              <a:t>s were mixed on Wednesday; the German bund 10-yr yield fell by -11</a:t>
            </a:r>
            <a:r>
              <a:rPr lang="id-ID" sz="740" dirty="0">
                <a:latin typeface="Segoe UI" panose="020B0502040204020203" pitchFamily="34" charset="0"/>
                <a:ea typeface="Calibri" panose="020F0502020204030204" pitchFamily="34" charset="0"/>
                <a:cs typeface="Segoe UI" panose="020B0502040204020203" pitchFamily="34" charset="0"/>
              </a:rPr>
              <a:t>.</a:t>
            </a:r>
            <a:r>
              <a:rPr lang="en-US" sz="740" dirty="0">
                <a:latin typeface="Segoe UI" panose="020B0502040204020203" pitchFamily="34" charset="0"/>
                <a:ea typeface="Calibri" panose="020F0502020204030204" pitchFamily="34" charset="0"/>
                <a:cs typeface="Segoe UI" panose="020B0502040204020203" pitchFamily="34" charset="0"/>
              </a:rPr>
              <a:t>2 bps </a:t>
            </a:r>
            <a:r>
              <a:rPr lang="id-ID" sz="740" dirty="0">
                <a:latin typeface="Segoe UI" panose="020B0502040204020203" pitchFamily="34" charset="0"/>
                <a:ea typeface="Calibri" panose="020F0502020204030204" pitchFamily="34" charset="0"/>
                <a:cs typeface="Segoe UI" panose="020B0502040204020203" pitchFamily="34" charset="0"/>
              </a:rPr>
              <a:t>to</a:t>
            </a:r>
            <a:r>
              <a:rPr lang="en-US" sz="740" dirty="0">
                <a:latin typeface="Segoe UI" panose="020B0502040204020203" pitchFamily="34" charset="0"/>
                <a:ea typeface="Calibri" panose="020F0502020204030204" pitchFamily="34" charset="0"/>
                <a:cs typeface="Segoe UI" panose="020B0502040204020203" pitchFamily="34" charset="0"/>
              </a:rPr>
              <a:t> 2.15%, while the UK gilt 10-yr yield down by -10</a:t>
            </a:r>
            <a:r>
              <a:rPr lang="id-ID" sz="740" dirty="0">
                <a:latin typeface="Segoe UI" panose="020B0502040204020203" pitchFamily="34" charset="0"/>
                <a:ea typeface="Calibri" panose="020F0502020204030204" pitchFamily="34" charset="0"/>
                <a:cs typeface="Segoe UI" panose="020B0502040204020203" pitchFamily="34" charset="0"/>
              </a:rPr>
              <a:t>.</a:t>
            </a:r>
            <a:r>
              <a:rPr lang="en-US" sz="740" dirty="0">
                <a:latin typeface="Segoe UI" panose="020B0502040204020203" pitchFamily="34" charset="0"/>
                <a:ea typeface="Calibri" panose="020F0502020204030204" pitchFamily="34" charset="0"/>
                <a:cs typeface="Segoe UI" panose="020B0502040204020203" pitchFamily="34" charset="0"/>
              </a:rPr>
              <a:t>7 bps to 3.79%</a:t>
            </a:r>
            <a:r>
              <a:rPr lang="id-ID" sz="740" dirty="0">
                <a:latin typeface="Segoe UI" panose="020B0502040204020203" pitchFamily="34" charset="0"/>
                <a:ea typeface="Calibri" panose="020F0502020204030204" pitchFamily="34" charset="0"/>
                <a:cs typeface="Segoe UI" panose="020B0502040204020203" pitchFamily="34" charset="0"/>
              </a:rPr>
              <a:t>.</a:t>
            </a:r>
            <a:r>
              <a:rPr lang="en-US" sz="740" dirty="0">
                <a:latin typeface="Segoe UI" panose="020B0502040204020203" pitchFamily="34" charset="0"/>
                <a:ea typeface="Calibri" panose="020F0502020204030204" pitchFamily="34" charset="0"/>
                <a:cs typeface="Segoe UI" panose="020B0502040204020203" pitchFamily="34" charset="0"/>
              </a:rPr>
              <a:t> The J</a:t>
            </a:r>
            <a:r>
              <a:rPr lang="id-ID" sz="740" dirty="0">
                <a:latin typeface="Segoe UI" panose="020B0502040204020203" pitchFamily="34" charset="0"/>
                <a:ea typeface="Calibri" panose="020F0502020204030204" pitchFamily="34" charset="0"/>
                <a:cs typeface="Segoe UI" panose="020B0502040204020203" pitchFamily="34" charset="0"/>
              </a:rPr>
              <a:t>apanese </a:t>
            </a:r>
            <a:r>
              <a:rPr lang="en-US" sz="740" dirty="0">
                <a:latin typeface="Segoe UI" panose="020B0502040204020203" pitchFamily="34" charset="0"/>
                <a:ea typeface="Calibri" panose="020F0502020204030204" pitchFamily="34" charset="0"/>
                <a:cs typeface="Segoe UI" panose="020B0502040204020203" pitchFamily="34" charset="0"/>
              </a:rPr>
              <a:t>GB 10-yr yield closed up by 1.50 at</a:t>
            </a:r>
            <a:r>
              <a:rPr lang="id-ID" sz="740" dirty="0">
                <a:latin typeface="Segoe UI" panose="020B0502040204020203" pitchFamily="34" charset="0"/>
                <a:ea typeface="Calibri" panose="020F0502020204030204" pitchFamily="34" charset="0"/>
                <a:cs typeface="Segoe UI" panose="020B0502040204020203" pitchFamily="34" charset="0"/>
              </a:rPr>
              <a:t> 0.</a:t>
            </a:r>
            <a:r>
              <a:rPr lang="en-US" sz="740" dirty="0">
                <a:latin typeface="Segoe UI" panose="020B0502040204020203" pitchFamily="34" charset="0"/>
                <a:ea typeface="Calibri" panose="020F0502020204030204" pitchFamily="34" charset="0"/>
                <a:cs typeface="Segoe UI" panose="020B0502040204020203" pitchFamily="34" charset="0"/>
              </a:rPr>
              <a:t>73</a:t>
            </a:r>
            <a:r>
              <a:rPr lang="id-ID" sz="740" dirty="0">
                <a:latin typeface="Segoe UI" panose="020B0502040204020203" pitchFamily="34" charset="0"/>
                <a:ea typeface="Calibri" panose="020F0502020204030204" pitchFamily="34" charset="0"/>
                <a:cs typeface="Segoe UI" panose="020B0502040204020203" pitchFamily="34" charset="0"/>
              </a:rPr>
              <a:t>%</a:t>
            </a:r>
            <a:r>
              <a:rPr lang="en-US" sz="740" dirty="0">
                <a:latin typeface="Segoe UI" panose="020B0502040204020203" pitchFamily="34" charset="0"/>
                <a:ea typeface="Calibri" panose="020F0502020204030204" pitchFamily="34" charset="0"/>
                <a:cs typeface="Segoe UI" panose="020B0502040204020203" pitchFamily="34" charset="0"/>
              </a:rPr>
              <a:t>.</a:t>
            </a:r>
          </a:p>
          <a:p>
            <a:pPr algn="just"/>
            <a:endParaRPr lang="en-US" sz="740" b="1" dirty="0">
              <a:solidFill>
                <a:srgbClr val="1E3D7C"/>
              </a:solidFill>
              <a:effectLst/>
              <a:latin typeface="Segoe UI" panose="020B0502040204020203" pitchFamily="34" charset="0"/>
              <a:cs typeface="Segoe UI" panose="020B0502040204020203" pitchFamily="34" charset="0"/>
            </a:endParaRPr>
          </a:p>
          <a:p>
            <a:pPr algn="just"/>
            <a:r>
              <a:rPr lang="en-US" sz="740" b="1" dirty="0">
                <a:solidFill>
                  <a:srgbClr val="1E3D7C"/>
                </a:solidFill>
                <a:effectLst/>
                <a:latin typeface="Segoe UI" panose="020B0502040204020203" pitchFamily="34" charset="0"/>
                <a:cs typeface="Segoe UI" panose="020B0502040204020203" pitchFamily="34" charset="0"/>
              </a:rPr>
              <a:t>Domestic Market Updates</a:t>
            </a:r>
            <a:endParaRPr lang="en-US" sz="740" dirty="0">
              <a:effectLst/>
              <a:latin typeface="Segoe UI" panose="020B0502040204020203" pitchFamily="34" charset="0"/>
              <a:cs typeface="Segoe UI" panose="020B0502040204020203" pitchFamily="34" charset="0"/>
            </a:endParaRP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Indonesian benchmark series of LCY government </a:t>
            </a:r>
            <a:r>
              <a:rPr lang="id-ID" sz="740" dirty="0">
                <a:latin typeface="Segoe UI" panose="020B0502040204020203" pitchFamily="34" charset="0"/>
                <a:cs typeface="Segoe UI" panose="020B0502040204020203" pitchFamily="34" charset="0"/>
              </a:rPr>
              <a:t>bonds</a:t>
            </a:r>
            <a:r>
              <a:rPr lang="en-US" sz="740" dirty="0">
                <a:latin typeface="Segoe UI" panose="020B0502040204020203" pitchFamily="34" charset="0"/>
                <a:cs typeface="Segoe UI" panose="020B0502040204020203" pitchFamily="34" charset="0"/>
              </a:rPr>
              <a:t> closed higher on Wednesday (Jan 31, 2024), with the 10-yr benchmark yield fell</a:t>
            </a:r>
            <a:r>
              <a:rPr lang="id-ID" sz="740" dirty="0">
                <a:latin typeface="Segoe UI" panose="020B0502040204020203" pitchFamily="34" charset="0"/>
                <a:cs typeface="Segoe UI" panose="020B0502040204020203" pitchFamily="34" charset="0"/>
              </a:rPr>
              <a:t> </a:t>
            </a:r>
            <a:r>
              <a:rPr lang="en-US" sz="740" dirty="0">
                <a:latin typeface="Segoe UI" panose="020B0502040204020203" pitchFamily="34" charset="0"/>
                <a:cs typeface="Segoe UI" panose="020B0502040204020203" pitchFamily="34" charset="0"/>
              </a:rPr>
              <a:t>-2</a:t>
            </a:r>
            <a:r>
              <a:rPr lang="id-ID" sz="740" dirty="0">
                <a:latin typeface="Segoe UI" panose="020B0502040204020203" pitchFamily="34" charset="0"/>
                <a:cs typeface="Segoe UI" panose="020B0502040204020203" pitchFamily="34" charset="0"/>
              </a:rPr>
              <a:t>.</a:t>
            </a:r>
            <a:r>
              <a:rPr lang="en-US" sz="740" dirty="0">
                <a:latin typeface="Segoe UI" panose="020B0502040204020203" pitchFamily="34" charset="0"/>
                <a:cs typeface="Segoe UI" panose="020B0502040204020203" pitchFamily="34" charset="0"/>
              </a:rPr>
              <a:t>10 </a:t>
            </a:r>
            <a:r>
              <a:rPr lang="id-ID" sz="740" dirty="0">
                <a:latin typeface="Segoe UI" panose="020B0502040204020203" pitchFamily="34" charset="0"/>
                <a:cs typeface="Segoe UI" panose="020B0502040204020203" pitchFamily="34" charset="0"/>
              </a:rPr>
              <a:t>bps to</a:t>
            </a:r>
            <a:r>
              <a:rPr lang="en-US" sz="740" dirty="0">
                <a:latin typeface="Segoe UI" panose="020B0502040204020203" pitchFamily="34" charset="0"/>
                <a:cs typeface="Segoe UI" panose="020B0502040204020203" pitchFamily="34" charset="0"/>
              </a:rPr>
              <a:t> 6.58%</a:t>
            </a:r>
            <a:r>
              <a:rPr lang="id-ID" sz="740" dirty="0">
                <a:latin typeface="Segoe UI" panose="020B0502040204020203" pitchFamily="34" charset="0"/>
                <a:cs typeface="Segoe UI" panose="020B0502040204020203" pitchFamily="34" charset="0"/>
              </a:rPr>
              <a:t>. </a:t>
            </a:r>
            <a:endParaRPr lang="en-US" sz="740" dirty="0">
              <a:latin typeface="Segoe UI" panose="020B0502040204020203" pitchFamily="34" charset="0"/>
              <a:cs typeface="Segoe UI" panose="020B0502040204020203" pitchFamily="34" charset="0"/>
            </a:endParaRP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The IDR weakened against the USD (USD/IDR rose by +0.02% to 15,782) at Wednesday’s close. The IDR edged down as the market anticipated the potential decision by the Fed to maintain the benchmark interest rates.</a:t>
            </a: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Finance Minister Sri </a:t>
            </a:r>
            <a:r>
              <a:rPr lang="en-US" sz="740" dirty="0" err="1">
                <a:latin typeface="Segoe UI" panose="020B0502040204020203" pitchFamily="34" charset="0"/>
                <a:cs typeface="Segoe UI" panose="020B0502040204020203" pitchFamily="34" charset="0"/>
              </a:rPr>
              <a:t>Mulyani</a:t>
            </a:r>
            <a:r>
              <a:rPr lang="en-US" sz="740" dirty="0">
                <a:latin typeface="Segoe UI" panose="020B0502040204020203" pitchFamily="34" charset="0"/>
                <a:cs typeface="Segoe UI" panose="020B0502040204020203" pitchFamily="34" charset="0"/>
              </a:rPr>
              <a:t> </a:t>
            </a:r>
            <a:r>
              <a:rPr lang="en-US" sz="740" dirty="0" err="1">
                <a:latin typeface="Segoe UI" panose="020B0502040204020203" pitchFamily="34" charset="0"/>
                <a:cs typeface="Segoe UI" panose="020B0502040204020203" pitchFamily="34" charset="0"/>
              </a:rPr>
              <a:t>Indrawati</a:t>
            </a:r>
            <a:r>
              <a:rPr lang="en-US" sz="740" dirty="0">
                <a:latin typeface="Segoe UI" panose="020B0502040204020203" pitchFamily="34" charset="0"/>
                <a:cs typeface="Segoe UI" panose="020B0502040204020203" pitchFamily="34" charset="0"/>
              </a:rPr>
              <a:t> stated in a Tuesday KKSK conference that Indonesia's financial system stability in Q4 2023 remains intact. Economic growth is projected to stay around 5%, with a decreased unemployment rate of 5.32% and a poverty rate of 9.36%.</a:t>
            </a: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Meanwhile, The IMF has released the World Economic Outlook update for January 2024. The report forecasts a 5% economic growth for Indonesia in 2024, which projected higher than China’s at 4.6%.  </a:t>
            </a:r>
          </a:p>
          <a:p>
            <a:pPr marL="92075" indent="-92075" algn="just">
              <a:buFont typeface="Arial" panose="020B0604020202020204" pitchFamily="34" charset="0"/>
              <a:buChar char="•"/>
            </a:pPr>
            <a:r>
              <a:rPr lang="en-US" sz="740" dirty="0">
                <a:latin typeface="Segoe UI" panose="020B0502040204020203" pitchFamily="34" charset="0"/>
                <a:cs typeface="Segoe UI" panose="020B0502040204020203" pitchFamily="34" charset="0"/>
              </a:rPr>
              <a:t>On Wednesday’s Indo-GB series trading, FR100 and FR101 once again were notable in the bond market, experiencing high trade volumes of IDR2.11tn and IDR2.03tn, respectively. Moreover, FR102 and FR81 exhibited significant trading frequency.</a:t>
            </a:r>
          </a:p>
          <a:p>
            <a:pPr algn="just"/>
            <a:endParaRPr lang="en-US" sz="740" dirty="0">
              <a:latin typeface="Segoe UI" panose="020B0502040204020203" pitchFamily="34" charset="0"/>
              <a:cs typeface="Segoe UI" panose="020B0502040204020203" pitchFamily="34" charset="0"/>
            </a:endParaRPr>
          </a:p>
          <a:p>
            <a:pPr algn="just"/>
            <a:r>
              <a:rPr lang="en-US" sz="740" b="1" dirty="0">
                <a:solidFill>
                  <a:srgbClr val="1E3D7C"/>
                </a:solidFill>
                <a:effectLst/>
                <a:latin typeface="Segoe UI" panose="020B0502040204020203" pitchFamily="34" charset="0"/>
                <a:cs typeface="Segoe UI" panose="020B0502040204020203" pitchFamily="34" charset="0"/>
              </a:rPr>
              <a:t>Market Forecast </a:t>
            </a:r>
            <a:endParaRPr lang="en-US" sz="740" dirty="0">
              <a:effectLst/>
              <a:latin typeface="Segoe UI" panose="020B0502040204020203" pitchFamily="34" charset="0"/>
              <a:cs typeface="Segoe UI" panose="020B0502040204020203" pitchFamily="34" charset="0"/>
            </a:endParaRPr>
          </a:p>
          <a:p>
            <a:pPr marL="92075" lvl="0" indent="-92075" algn="just">
              <a:buFont typeface="Arial" panose="020B0604020202020204" pitchFamily="34" charset="0"/>
              <a:buChar char="•"/>
            </a:pPr>
            <a:r>
              <a:rPr lang="en-US" sz="740" dirty="0">
                <a:effectLst/>
                <a:latin typeface="Segoe UI" panose="020B0502040204020203" pitchFamily="34" charset="0"/>
                <a:ea typeface="Times New Roman" panose="02020603050405020304" pitchFamily="18" charset="0"/>
                <a:cs typeface="Segoe UI" panose="020B0502040204020203" pitchFamily="34" charset="0"/>
              </a:rPr>
              <a:t>Given the recent developments that unfolded within the global and domestic markets, we expect the 10-yr Indo GB yield to move within the range of </a:t>
            </a:r>
            <a:r>
              <a:rPr lang="en-US" sz="740" dirty="0">
                <a:latin typeface="Segoe UI" panose="020B0502040204020203" pitchFamily="34" charset="0"/>
                <a:ea typeface="Times New Roman" panose="02020603050405020304" pitchFamily="18" charset="0"/>
                <a:cs typeface="Segoe UI" panose="020B0502040204020203" pitchFamily="34" charset="0"/>
              </a:rPr>
              <a:t>6</a:t>
            </a:r>
            <a:r>
              <a:rPr lang="en-US" sz="740" dirty="0">
                <a:effectLst/>
                <a:latin typeface="Segoe UI" panose="020B0502040204020203" pitchFamily="34" charset="0"/>
                <a:ea typeface="Times New Roman" panose="02020603050405020304" pitchFamily="18" charset="0"/>
                <a:cs typeface="Segoe UI" panose="020B0502040204020203" pitchFamily="34" charset="0"/>
              </a:rPr>
              <a:t>.50-6.65% for today.</a:t>
            </a:r>
          </a:p>
          <a:p>
            <a:pPr marL="92075" lvl="0" indent="-92075" algn="just">
              <a:buFont typeface="Arial" panose="020B0604020202020204" pitchFamily="34" charset="0"/>
              <a:buChar char="•"/>
            </a:pPr>
            <a:r>
              <a:rPr lang="en-US" sz="740" dirty="0">
                <a:effectLst/>
                <a:latin typeface="Segoe UI" panose="020B0502040204020203" pitchFamily="34" charset="0"/>
                <a:ea typeface="Times New Roman" panose="02020603050405020304" pitchFamily="18" charset="0"/>
                <a:cs typeface="Segoe UI" panose="020B0502040204020203" pitchFamily="34" charset="0"/>
              </a:rPr>
              <a:t>Attractive Indo GB series to be traded today : FR00</a:t>
            </a:r>
            <a:r>
              <a:rPr lang="en-US" sz="740" dirty="0">
                <a:latin typeface="Segoe UI" panose="020B0502040204020203" pitchFamily="34" charset="0"/>
                <a:ea typeface="Times New Roman" panose="02020603050405020304" pitchFamily="18" charset="0"/>
                <a:cs typeface="Segoe UI" panose="020B0502040204020203" pitchFamily="34" charset="0"/>
              </a:rPr>
              <a:t>81</a:t>
            </a:r>
            <a:r>
              <a:rPr lang="en-US" sz="740" dirty="0">
                <a:effectLst/>
                <a:latin typeface="Segoe UI" panose="020B0502040204020203" pitchFamily="34" charset="0"/>
                <a:ea typeface="Times New Roman" panose="02020603050405020304" pitchFamily="18" charset="0"/>
                <a:cs typeface="Segoe UI" panose="020B0502040204020203" pitchFamily="34" charset="0"/>
              </a:rPr>
              <a:t>, FR0091, FR0096, FR0100, FR101. </a:t>
            </a:r>
          </a:p>
        </p:txBody>
      </p:sp>
      <p:sp>
        <p:nvSpPr>
          <p:cNvPr id="38" name="TextBox 37">
            <a:extLst>
              <a:ext uri="{FF2B5EF4-FFF2-40B4-BE49-F238E27FC236}">
                <a16:creationId xmlns:a16="http://schemas.microsoft.com/office/drawing/2014/main" id="{3BBDC4F3-65AD-84BC-AD38-56BB0613F2BF}"/>
              </a:ext>
            </a:extLst>
          </p:cNvPr>
          <p:cNvSpPr txBox="1"/>
          <p:nvPr/>
        </p:nvSpPr>
        <p:spPr>
          <a:xfrm>
            <a:off x="369613" y="10346242"/>
            <a:ext cx="3538585" cy="225126"/>
          </a:xfrm>
          <a:prstGeom prst="rect">
            <a:avLst/>
          </a:prstGeom>
          <a:noFill/>
        </p:spPr>
        <p:txBody>
          <a:bodyPr wrap="square">
            <a:spAutoFit/>
          </a:bodyPr>
          <a:lstStyle/>
          <a:p>
            <a:pPr defTabSz="986933" fontAlgn="base">
              <a:spcBef>
                <a:spcPct val="0"/>
              </a:spcBef>
              <a:spcAft>
                <a:spcPct val="0"/>
              </a:spcAft>
            </a:pPr>
            <a:r>
              <a:rPr lang="en-US" sz="863" dirty="0">
                <a:solidFill>
                  <a:srgbClr val="000000"/>
                </a:solidFill>
                <a:latin typeface="Segoe UI" pitchFamily="34" charset="0"/>
                <a:cs typeface="Arial" pitchFamily="34" charset="0"/>
              </a:rPr>
              <a:t>MNCS Research Division</a:t>
            </a:r>
          </a:p>
        </p:txBody>
      </p:sp>
      <p:sp>
        <p:nvSpPr>
          <p:cNvPr id="39" name="TextBox 38">
            <a:extLst>
              <a:ext uri="{FF2B5EF4-FFF2-40B4-BE49-F238E27FC236}">
                <a16:creationId xmlns:a16="http://schemas.microsoft.com/office/drawing/2014/main" id="{CA706CBB-96BF-E0A1-801C-C237234DA7FE}"/>
              </a:ext>
            </a:extLst>
          </p:cNvPr>
          <p:cNvSpPr txBox="1"/>
          <p:nvPr/>
        </p:nvSpPr>
        <p:spPr>
          <a:xfrm>
            <a:off x="3563563" y="10346242"/>
            <a:ext cx="3704093" cy="225126"/>
          </a:xfrm>
          <a:prstGeom prst="rect">
            <a:avLst/>
          </a:prstGeom>
          <a:noFill/>
        </p:spPr>
        <p:txBody>
          <a:bodyPr wrap="square">
            <a:spAutoFit/>
          </a:bodyPr>
          <a:lstStyle/>
          <a:p>
            <a:pPr algn="r" defTabSz="986933" fontAlgn="base">
              <a:spcBef>
                <a:spcPct val="0"/>
              </a:spcBef>
              <a:spcAft>
                <a:spcPct val="0"/>
              </a:spcAft>
            </a:pPr>
            <a:r>
              <a:rPr lang="en-US" sz="863" dirty="0">
                <a:solidFill>
                  <a:srgbClr val="000000"/>
                </a:solidFill>
                <a:latin typeface="Segoe UI" pitchFamily="34" charset="0"/>
                <a:cs typeface="Arial" pitchFamily="34" charset="0"/>
              </a:rPr>
              <a:t>Page 1</a:t>
            </a:r>
          </a:p>
        </p:txBody>
      </p:sp>
      <p:cxnSp>
        <p:nvCxnSpPr>
          <p:cNvPr id="43" name="Straight Connector 42">
            <a:extLst>
              <a:ext uri="{FF2B5EF4-FFF2-40B4-BE49-F238E27FC236}">
                <a16:creationId xmlns:a16="http://schemas.microsoft.com/office/drawing/2014/main" id="{7A764FA1-20BD-525E-B857-46DCEE0A8BDB}"/>
              </a:ext>
            </a:extLst>
          </p:cNvPr>
          <p:cNvCxnSpPr>
            <a:cxnSpLocks/>
          </p:cNvCxnSpPr>
          <p:nvPr/>
        </p:nvCxnSpPr>
        <p:spPr>
          <a:xfrm>
            <a:off x="369613" y="10344959"/>
            <a:ext cx="680407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 Box 65">
            <a:extLst>
              <a:ext uri="{FF2B5EF4-FFF2-40B4-BE49-F238E27FC236}">
                <a16:creationId xmlns:a16="http://schemas.microsoft.com/office/drawing/2014/main" id="{2A014264-EAF3-241B-814E-2B54AC11C4FF}"/>
              </a:ext>
            </a:extLst>
          </p:cNvPr>
          <p:cNvSpPr txBox="1">
            <a:spLocks noChangeArrowheads="1"/>
          </p:cNvSpPr>
          <p:nvPr/>
        </p:nvSpPr>
        <p:spPr bwMode="auto">
          <a:xfrm>
            <a:off x="410387" y="9616701"/>
            <a:ext cx="1653109" cy="504584"/>
          </a:xfrm>
          <a:prstGeom prst="rect">
            <a:avLst/>
          </a:prstGeom>
          <a:noFill/>
          <a:ln w="9525" algn="in">
            <a:noFill/>
            <a:miter lim="800000"/>
            <a:headEnd/>
            <a:tailEnd/>
          </a:ln>
          <a:effectLst/>
        </p:spPr>
        <p:txBody>
          <a:bodyPr vert="horz" wrap="square" lIns="36587" tIns="36587" rIns="36587" bIns="36587" numCol="1" anchor="t" anchorCtr="0" compatLnSpc="1">
            <a:prstTxWarp prst="textNoShape">
              <a:avLst/>
            </a:prstTxWarp>
          </a:bodyPr>
          <a:lstStyle/>
          <a:p>
            <a:pPr defTabSz="914674" fontAlgn="base">
              <a:spcBef>
                <a:spcPct val="0"/>
              </a:spcBef>
              <a:spcAft>
                <a:spcPct val="0"/>
              </a:spcAft>
            </a:pPr>
            <a:r>
              <a:rPr lang="en-US" sz="800" b="1" dirty="0">
                <a:solidFill>
                  <a:srgbClr val="002060"/>
                </a:solidFill>
                <a:latin typeface="Segoe UI" pitchFamily="34" charset="0"/>
                <a:cs typeface="Arial" pitchFamily="34" charset="0"/>
              </a:rPr>
              <a:t>Fixed Income Analyst</a:t>
            </a:r>
          </a:p>
          <a:p>
            <a:pPr defTabSz="914674" fontAlgn="base">
              <a:spcBef>
                <a:spcPct val="0"/>
              </a:spcBef>
              <a:spcAft>
                <a:spcPct val="0"/>
              </a:spcAft>
            </a:pPr>
            <a:r>
              <a:rPr lang="id-ID" sz="800" dirty="0">
                <a:solidFill>
                  <a:srgbClr val="000000"/>
                </a:solidFill>
                <a:latin typeface="Segoe UI" pitchFamily="34" charset="0"/>
                <a:cs typeface="Arial" pitchFamily="34" charset="0"/>
              </a:rPr>
              <a:t>Ridwan Adi Gunawan</a:t>
            </a:r>
            <a:endParaRPr lang="en-US" sz="800" dirty="0">
              <a:solidFill>
                <a:srgbClr val="000000"/>
              </a:solidFill>
              <a:latin typeface="Segoe UI" pitchFamily="34" charset="0"/>
              <a:cs typeface="Arial" pitchFamily="34" charset="0"/>
            </a:endParaRPr>
          </a:p>
          <a:p>
            <a:pPr defTabSz="914674" fontAlgn="base">
              <a:spcBef>
                <a:spcPct val="0"/>
              </a:spcBef>
              <a:spcAft>
                <a:spcPct val="0"/>
              </a:spcAft>
            </a:pPr>
            <a:r>
              <a:rPr lang="id-ID" sz="800" dirty="0">
                <a:solidFill>
                  <a:srgbClr val="000000"/>
                </a:solidFill>
                <a:latin typeface="Segoe UI" pitchFamily="34" charset="0"/>
                <a:cs typeface="Arial" pitchFamily="34" charset="0"/>
              </a:rPr>
              <a:t>ridwan.gunawan</a:t>
            </a:r>
            <a:r>
              <a:rPr lang="en-US" sz="800" dirty="0">
                <a:solidFill>
                  <a:srgbClr val="000000"/>
                </a:solidFill>
                <a:latin typeface="Segoe UI" pitchFamily="34" charset="0"/>
                <a:cs typeface="Arial" pitchFamily="34" charset="0"/>
              </a:rPr>
              <a:t>@mncgroup.com</a:t>
            </a:r>
          </a:p>
        </p:txBody>
      </p:sp>
      <p:sp>
        <p:nvSpPr>
          <p:cNvPr id="11" name="TextBox 10">
            <a:extLst>
              <a:ext uri="{FF2B5EF4-FFF2-40B4-BE49-F238E27FC236}">
                <a16:creationId xmlns:a16="http://schemas.microsoft.com/office/drawing/2014/main" id="{4D985F62-C527-BA80-5827-D577617219AC}"/>
              </a:ext>
            </a:extLst>
          </p:cNvPr>
          <p:cNvSpPr txBox="1"/>
          <p:nvPr/>
        </p:nvSpPr>
        <p:spPr>
          <a:xfrm>
            <a:off x="2205238" y="215598"/>
            <a:ext cx="5077296" cy="430118"/>
          </a:xfrm>
          <a:prstGeom prst="rect">
            <a:avLst/>
          </a:prstGeom>
          <a:noFill/>
        </p:spPr>
        <p:txBody>
          <a:bodyPr wrap="square" rtlCol="0">
            <a:spAutoFit/>
          </a:bodyPr>
          <a:lstStyle/>
          <a:p>
            <a:r>
              <a:rPr lang="en-US" sz="1295" b="1" dirty="0">
                <a:solidFill>
                  <a:schemeClr val="bg1"/>
                </a:solidFill>
                <a:latin typeface="Segoe UI" panose="020B0502040204020203" pitchFamily="34" charset="0"/>
                <a:cs typeface="Segoe UI" panose="020B0502040204020203" pitchFamily="34" charset="0"/>
              </a:rPr>
              <a:t>FIXED INCOME RESEARCH – </a:t>
            </a:r>
            <a:r>
              <a:rPr lang="en-ID" sz="1295" b="1" dirty="0">
                <a:solidFill>
                  <a:schemeClr val="bg1"/>
                </a:solidFill>
                <a:latin typeface="Segoe UI" panose="020B0502040204020203" pitchFamily="34" charset="0"/>
                <a:cs typeface="Segoe UI" panose="020B0502040204020203" pitchFamily="34" charset="0"/>
              </a:rPr>
              <a:t>DAILY UPDATES</a:t>
            </a:r>
          </a:p>
          <a:p>
            <a:r>
              <a:rPr lang="en-ID" sz="900" dirty="0">
                <a:solidFill>
                  <a:schemeClr val="bg1"/>
                </a:solidFill>
                <a:latin typeface="Segoe UI" panose="020B0502040204020203" pitchFamily="34" charset="0"/>
                <a:cs typeface="Segoe UI" panose="020B0502040204020203" pitchFamily="34" charset="0"/>
              </a:rPr>
              <a:t>February 01, 2024</a:t>
            </a:r>
            <a:endParaRPr lang="en-ID" sz="863" dirty="0">
              <a:solidFill>
                <a:schemeClr val="bg1"/>
              </a:solidFill>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a16="http://schemas.microsoft.com/office/drawing/2014/main" id="{48C79CB9-4B15-86FD-FC82-EF0C7351FEBD}"/>
              </a:ext>
            </a:extLst>
          </p:cNvPr>
          <p:cNvSpPr txBox="1"/>
          <p:nvPr/>
        </p:nvSpPr>
        <p:spPr>
          <a:xfrm>
            <a:off x="369611" y="8013011"/>
            <a:ext cx="1693887"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Sources : Bloomberg, MNCS</a:t>
            </a:r>
          </a:p>
        </p:txBody>
      </p:sp>
      <p:sp>
        <p:nvSpPr>
          <p:cNvPr id="24" name="TextBox 23">
            <a:extLst>
              <a:ext uri="{FF2B5EF4-FFF2-40B4-BE49-F238E27FC236}">
                <a16:creationId xmlns:a16="http://schemas.microsoft.com/office/drawing/2014/main" id="{B128C20B-A34C-F40B-E806-3A2C7CABEBAC}"/>
              </a:ext>
            </a:extLst>
          </p:cNvPr>
          <p:cNvSpPr txBox="1"/>
          <p:nvPr/>
        </p:nvSpPr>
        <p:spPr>
          <a:xfrm>
            <a:off x="2256704" y="6640661"/>
            <a:ext cx="1872621"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Sources : Bloomberg, IBPA, MNCS</a:t>
            </a:r>
          </a:p>
        </p:txBody>
      </p:sp>
      <p:sp>
        <p:nvSpPr>
          <p:cNvPr id="29" name="TextBox 28">
            <a:extLst>
              <a:ext uri="{FF2B5EF4-FFF2-40B4-BE49-F238E27FC236}">
                <a16:creationId xmlns:a16="http://schemas.microsoft.com/office/drawing/2014/main" id="{44D9BC7D-D4B9-0812-27E7-BD5C6C462A61}"/>
              </a:ext>
            </a:extLst>
          </p:cNvPr>
          <p:cNvSpPr txBox="1"/>
          <p:nvPr/>
        </p:nvSpPr>
        <p:spPr>
          <a:xfrm>
            <a:off x="2302430" y="8304084"/>
            <a:ext cx="1693887"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Sources : IBPA, MNCS</a:t>
            </a:r>
          </a:p>
        </p:txBody>
      </p:sp>
      <p:sp>
        <p:nvSpPr>
          <p:cNvPr id="30" name="TextBox 29">
            <a:extLst>
              <a:ext uri="{FF2B5EF4-FFF2-40B4-BE49-F238E27FC236}">
                <a16:creationId xmlns:a16="http://schemas.microsoft.com/office/drawing/2014/main" id="{73BC58C5-F42A-F711-2347-DAE5017E6276}"/>
              </a:ext>
            </a:extLst>
          </p:cNvPr>
          <p:cNvSpPr txBox="1"/>
          <p:nvPr/>
        </p:nvSpPr>
        <p:spPr>
          <a:xfrm>
            <a:off x="2302430" y="10078527"/>
            <a:ext cx="1693887"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Sources : DJPPR, MNCS</a:t>
            </a:r>
          </a:p>
        </p:txBody>
      </p:sp>
      <p:sp>
        <p:nvSpPr>
          <p:cNvPr id="34" name="TextBox 33">
            <a:extLst>
              <a:ext uri="{FF2B5EF4-FFF2-40B4-BE49-F238E27FC236}">
                <a16:creationId xmlns:a16="http://schemas.microsoft.com/office/drawing/2014/main" id="{FDB05237-81FE-B542-EE79-64AD600FE0EA}"/>
              </a:ext>
            </a:extLst>
          </p:cNvPr>
          <p:cNvSpPr txBox="1"/>
          <p:nvPr/>
        </p:nvSpPr>
        <p:spPr>
          <a:xfrm>
            <a:off x="369610" y="6558771"/>
            <a:ext cx="1693887" cy="215444"/>
          </a:xfrm>
          <a:prstGeom prst="rect">
            <a:avLst/>
          </a:prstGeom>
          <a:noFill/>
        </p:spPr>
        <p:txBody>
          <a:bodyPr wrap="square" rtlCol="0">
            <a:spAutoFit/>
          </a:bodyPr>
          <a:lstStyle/>
          <a:p>
            <a:r>
              <a:rPr lang="en-US" sz="800" dirty="0">
                <a:latin typeface="Segoe UI" panose="020B0502040204020203" pitchFamily="34" charset="0"/>
                <a:cs typeface="Segoe UI" panose="020B0502040204020203" pitchFamily="34" charset="0"/>
              </a:rPr>
              <a:t>Sources : Bloomberg, MNCS</a:t>
            </a:r>
          </a:p>
        </p:txBody>
      </p:sp>
      <p:graphicFrame>
        <p:nvGraphicFramePr>
          <p:cNvPr id="2" name="Table 20">
            <a:extLst>
              <a:ext uri="{FF2B5EF4-FFF2-40B4-BE49-F238E27FC236}">
                <a16:creationId xmlns:a16="http://schemas.microsoft.com/office/drawing/2014/main" id="{7B102B63-AF03-CAA2-5886-61D5E142F76C}"/>
              </a:ext>
            </a:extLst>
          </p:cNvPr>
          <p:cNvGraphicFramePr>
            <a:graphicFrameLocks noGrp="1"/>
          </p:cNvGraphicFramePr>
          <p:nvPr>
            <p:extLst>
              <p:ext uri="{D42A27DB-BD31-4B8C-83A1-F6EECF244321}">
                <p14:modId xmlns:p14="http://schemas.microsoft.com/office/powerpoint/2010/main" val="1472095767"/>
              </p:ext>
            </p:extLst>
          </p:nvPr>
        </p:nvGraphicFramePr>
        <p:xfrm>
          <a:off x="2302424" y="8624161"/>
          <a:ext cx="4870756" cy="1415151"/>
        </p:xfrm>
        <a:graphic>
          <a:graphicData uri="http://schemas.openxmlformats.org/drawingml/2006/table">
            <a:tbl>
              <a:tblPr firstRow="1" bandRow="1">
                <a:tableStyleId>{5C22544A-7EE6-4342-B048-85BDC9FD1C3A}</a:tableStyleId>
              </a:tblPr>
              <a:tblGrid>
                <a:gridCol w="531040">
                  <a:extLst>
                    <a:ext uri="{9D8B030D-6E8A-4147-A177-3AD203B41FA5}">
                      <a16:colId xmlns:a16="http://schemas.microsoft.com/office/drawing/2014/main" val="2900175937"/>
                    </a:ext>
                  </a:extLst>
                </a:gridCol>
                <a:gridCol w="361643">
                  <a:extLst>
                    <a:ext uri="{9D8B030D-6E8A-4147-A177-3AD203B41FA5}">
                      <a16:colId xmlns:a16="http://schemas.microsoft.com/office/drawing/2014/main" val="3416422573"/>
                    </a:ext>
                  </a:extLst>
                </a:gridCol>
                <a:gridCol w="361643">
                  <a:extLst>
                    <a:ext uri="{9D8B030D-6E8A-4147-A177-3AD203B41FA5}">
                      <a16:colId xmlns:a16="http://schemas.microsoft.com/office/drawing/2014/main" val="2137700643"/>
                    </a:ext>
                  </a:extLst>
                </a:gridCol>
                <a:gridCol w="361643">
                  <a:extLst>
                    <a:ext uri="{9D8B030D-6E8A-4147-A177-3AD203B41FA5}">
                      <a16:colId xmlns:a16="http://schemas.microsoft.com/office/drawing/2014/main" val="81291760"/>
                    </a:ext>
                  </a:extLst>
                </a:gridCol>
                <a:gridCol w="361643">
                  <a:extLst>
                    <a:ext uri="{9D8B030D-6E8A-4147-A177-3AD203B41FA5}">
                      <a16:colId xmlns:a16="http://schemas.microsoft.com/office/drawing/2014/main" val="5311821"/>
                    </a:ext>
                  </a:extLst>
                </a:gridCol>
                <a:gridCol w="361643">
                  <a:extLst>
                    <a:ext uri="{9D8B030D-6E8A-4147-A177-3AD203B41FA5}">
                      <a16:colId xmlns:a16="http://schemas.microsoft.com/office/drawing/2014/main" val="1829006820"/>
                    </a:ext>
                  </a:extLst>
                </a:gridCol>
                <a:gridCol w="361643">
                  <a:extLst>
                    <a:ext uri="{9D8B030D-6E8A-4147-A177-3AD203B41FA5}">
                      <a16:colId xmlns:a16="http://schemas.microsoft.com/office/drawing/2014/main" val="4181526491"/>
                    </a:ext>
                  </a:extLst>
                </a:gridCol>
                <a:gridCol w="361643">
                  <a:extLst>
                    <a:ext uri="{9D8B030D-6E8A-4147-A177-3AD203B41FA5}">
                      <a16:colId xmlns:a16="http://schemas.microsoft.com/office/drawing/2014/main" val="751427158"/>
                    </a:ext>
                  </a:extLst>
                </a:gridCol>
                <a:gridCol w="361643">
                  <a:extLst>
                    <a:ext uri="{9D8B030D-6E8A-4147-A177-3AD203B41FA5}">
                      <a16:colId xmlns:a16="http://schemas.microsoft.com/office/drawing/2014/main" val="2898181087"/>
                    </a:ext>
                  </a:extLst>
                </a:gridCol>
                <a:gridCol w="361643">
                  <a:extLst>
                    <a:ext uri="{9D8B030D-6E8A-4147-A177-3AD203B41FA5}">
                      <a16:colId xmlns:a16="http://schemas.microsoft.com/office/drawing/2014/main" val="2646036061"/>
                    </a:ext>
                  </a:extLst>
                </a:gridCol>
                <a:gridCol w="361643">
                  <a:extLst>
                    <a:ext uri="{9D8B030D-6E8A-4147-A177-3AD203B41FA5}">
                      <a16:colId xmlns:a16="http://schemas.microsoft.com/office/drawing/2014/main" val="1019407977"/>
                    </a:ext>
                  </a:extLst>
                </a:gridCol>
                <a:gridCol w="361643">
                  <a:extLst>
                    <a:ext uri="{9D8B030D-6E8A-4147-A177-3AD203B41FA5}">
                      <a16:colId xmlns:a16="http://schemas.microsoft.com/office/drawing/2014/main" val="1064012492"/>
                    </a:ext>
                  </a:extLst>
                </a:gridCol>
                <a:gridCol w="361643">
                  <a:extLst>
                    <a:ext uri="{9D8B030D-6E8A-4147-A177-3AD203B41FA5}">
                      <a16:colId xmlns:a16="http://schemas.microsoft.com/office/drawing/2014/main" val="3318228578"/>
                    </a:ext>
                  </a:extLst>
                </a:gridCol>
              </a:tblGrid>
              <a:tr h="207557">
                <a:tc gridSpan="9">
                  <a:txBody>
                    <a:bodyPr/>
                    <a:lstStyle/>
                    <a:p>
                      <a:r>
                        <a:rPr lang="en-US" sz="800" b="1" dirty="0">
                          <a:solidFill>
                            <a:srgbClr val="002060"/>
                          </a:solidFill>
                          <a:latin typeface="Segoe UI" panose="020B0502040204020203" pitchFamily="34" charset="0"/>
                          <a:cs typeface="Segoe UI" panose="020B0502040204020203" pitchFamily="34" charset="0"/>
                        </a:rPr>
                        <a:t>Exhibit 5. Government Bond Ownership by Type (%) (Des 29, 2023)</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dirty="0">
                        <a:latin typeface="Segoe UI" panose="020B0502040204020203" pitchFamily="34" charset="0"/>
                        <a:cs typeface="Segoe UI" panose="020B0502040204020203" pitchFamily="34" charset="0"/>
                      </a:endParaRPr>
                    </a:p>
                  </a:txBody>
                  <a:tcPr/>
                </a:tc>
                <a:tc hMerge="1">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4069514"/>
                  </a:ext>
                </a:extLst>
              </a:tr>
              <a:tr h="207557">
                <a:tc>
                  <a:txBody>
                    <a:bodyPr/>
                    <a:lstStyle/>
                    <a:p>
                      <a:r>
                        <a:rPr lang="en-US" sz="650" b="1" dirty="0">
                          <a:latin typeface="Segoe UI" panose="020B0502040204020203" pitchFamily="34" charset="0"/>
                          <a:cs typeface="Segoe UI" panose="020B0502040204020203" pitchFamily="34" charset="0"/>
                        </a:rPr>
                        <a:t>Series</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Jan-23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Feb-23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Mar-23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Apr-23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May-23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Jun-23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a:latin typeface="Segoe UI" panose="020B0502040204020203" pitchFamily="34" charset="0"/>
                          <a:cs typeface="Segoe UI" panose="020B0502040204020203" pitchFamily="34" charset="0"/>
                        </a:rPr>
                        <a:t>Jul-23</a:t>
                      </a:r>
                      <a:endParaRPr lang="en-US" sz="650" b="1" dirty="0">
                        <a:latin typeface="Segoe UI" panose="020B0502040204020203" pitchFamily="34" charset="0"/>
                        <a:cs typeface="Segoe UI" panose="020B0502040204020203" pitchFamily="34" charset="0"/>
                      </a:endParaRP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a:latin typeface="Segoe UI" panose="020B0502040204020203" pitchFamily="34" charset="0"/>
                          <a:cs typeface="Segoe UI" panose="020B0502040204020203" pitchFamily="34" charset="0"/>
                        </a:rPr>
                        <a:t>Aug-23</a:t>
                      </a:r>
                      <a:endParaRPr lang="en-US" sz="650" b="1" dirty="0">
                        <a:latin typeface="Segoe UI" panose="020B0502040204020203" pitchFamily="34" charset="0"/>
                        <a:cs typeface="Segoe UI" panose="020B0502040204020203" pitchFamily="34" charset="0"/>
                      </a:endParaRP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a:latin typeface="Segoe UI" panose="020B0502040204020203" pitchFamily="34" charset="0"/>
                          <a:cs typeface="Segoe UI" panose="020B0502040204020203" pitchFamily="34" charset="0"/>
                        </a:rPr>
                        <a:t>Sep-23</a:t>
                      </a:r>
                      <a:endParaRPr lang="en-US" sz="650" b="1" dirty="0">
                        <a:latin typeface="Segoe UI" panose="020B0502040204020203" pitchFamily="34" charset="0"/>
                        <a:cs typeface="Segoe UI" panose="020B0502040204020203" pitchFamily="34" charset="0"/>
                      </a:endParaRP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50" b="1" dirty="0">
                          <a:latin typeface="Segoe UI" panose="020B0502040204020203" pitchFamily="34" charset="0"/>
                          <a:cs typeface="Segoe UI" panose="020B0502040204020203" pitchFamily="34" charset="0"/>
                        </a:rPr>
                        <a:t>Oct-23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755294" rtl="0" eaLnBrk="1" fontAlgn="auto" latinLnBrk="0" hangingPunct="1">
                        <a:lnSpc>
                          <a:spcPct val="100000"/>
                        </a:lnSpc>
                        <a:spcBef>
                          <a:spcPts val="0"/>
                        </a:spcBef>
                        <a:spcAft>
                          <a:spcPts val="0"/>
                        </a:spcAft>
                        <a:buClrTx/>
                        <a:buSzTx/>
                        <a:buFontTx/>
                        <a:buNone/>
                        <a:tabLst/>
                        <a:defRPr/>
                      </a:pPr>
                      <a:r>
                        <a:rPr lang="en-US" sz="650" b="1" dirty="0">
                          <a:latin typeface="Segoe UI" panose="020B0502040204020203" pitchFamily="34" charset="0"/>
                          <a:cs typeface="Segoe UI" panose="020B0502040204020203" pitchFamily="34" charset="0"/>
                        </a:rPr>
                        <a:t>Nov-23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755294" rtl="0" eaLnBrk="1" fontAlgn="auto" latinLnBrk="0" hangingPunct="1">
                        <a:lnSpc>
                          <a:spcPct val="100000"/>
                        </a:lnSpc>
                        <a:spcBef>
                          <a:spcPts val="0"/>
                        </a:spcBef>
                        <a:spcAft>
                          <a:spcPts val="0"/>
                        </a:spcAft>
                        <a:buClrTx/>
                        <a:buSzTx/>
                        <a:buFontTx/>
                        <a:buNone/>
                        <a:tabLst/>
                        <a:defRPr/>
                      </a:pPr>
                      <a:r>
                        <a:rPr lang="en-US" sz="650" b="1" dirty="0">
                          <a:latin typeface="Segoe UI" panose="020B0502040204020203" pitchFamily="34" charset="0"/>
                          <a:cs typeface="Segoe UI" panose="020B0502040204020203" pitchFamily="34" charset="0"/>
                        </a:rPr>
                        <a:t>Des-23</a:t>
                      </a:r>
                    </a:p>
                  </a:txBody>
                  <a:tcPr marL="0" marR="0" marT="0" marB="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5766512"/>
                  </a:ext>
                </a:extLst>
              </a:tr>
              <a:tr h="207557">
                <a:tc>
                  <a:txBody>
                    <a:bodyPr/>
                    <a:lstStyle/>
                    <a:p>
                      <a:r>
                        <a:rPr lang="en-US" sz="650" dirty="0">
                          <a:latin typeface="Segoe UI" panose="020B0502040204020203" pitchFamily="34" charset="0"/>
                          <a:cs typeface="Segoe UI" panose="020B0502040204020203" pitchFamily="34" charset="0"/>
                        </a:rPr>
                        <a:t>Central Bank</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17.28</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17.49</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18.27</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20.10</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17.22</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17.43</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16.16</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16.08</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16.91</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17.20</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18.35</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19.11</a:t>
                      </a:r>
                    </a:p>
                  </a:txBody>
                  <a:tcPr marL="0" marR="0" marT="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20550348"/>
                  </a:ext>
                </a:extLst>
              </a:tr>
              <a:tr h="207557">
                <a:tc>
                  <a:txBody>
                    <a:bodyPr/>
                    <a:lstStyle/>
                    <a:p>
                      <a:r>
                        <a:rPr lang="en-US" sz="650" dirty="0">
                          <a:latin typeface="Segoe UI" panose="020B0502040204020203" pitchFamily="34" charset="0"/>
                          <a:cs typeface="Segoe UI" panose="020B0502040204020203" pitchFamily="34" charset="0"/>
                        </a:rPr>
                        <a:t>Banks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33.51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33.24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31.93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29.82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31.72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31.06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31.45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31.14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a:latin typeface="Segoe UI" panose="020B0502040204020203" pitchFamily="34" charset="0"/>
                          <a:cs typeface="Segoe UI" panose="020B0502040204020203" pitchFamily="34" charset="0"/>
                        </a:rPr>
                        <a:t>29.73</a:t>
                      </a:r>
                      <a:endParaRPr lang="en-US" sz="650" dirty="0">
                        <a:latin typeface="Segoe UI" panose="020B0502040204020203" pitchFamily="34" charset="0"/>
                        <a:cs typeface="Segoe UI" panose="020B05020402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29.18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27.67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26.84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40879492"/>
                  </a:ext>
                </a:extLst>
              </a:tr>
              <a:tr h="207557">
                <a:tc>
                  <a:txBody>
                    <a:bodyPr/>
                    <a:lstStyle/>
                    <a:p>
                      <a:r>
                        <a:rPr lang="en-US" sz="650" dirty="0">
                          <a:latin typeface="Segoe UI" panose="020B0502040204020203" pitchFamily="34" charset="0"/>
                          <a:cs typeface="Segoe UI" panose="020B0502040204020203" pitchFamily="34" charset="0"/>
                        </a:rPr>
                        <a:t>Foreign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15.10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14.79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14.89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14.86</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15.31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15.51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a:latin typeface="Segoe UI" panose="020B0502040204020203" pitchFamily="34" charset="0"/>
                          <a:cs typeface="Segoe UI" panose="020B0502040204020203" pitchFamily="34" charset="0"/>
                        </a:rPr>
                        <a:t>15.56</a:t>
                      </a:r>
                      <a:endParaRPr lang="en-US" sz="650" dirty="0">
                        <a:latin typeface="Segoe UI" panose="020B0502040204020203" pitchFamily="34" charset="0"/>
                        <a:cs typeface="Segoe UI" panose="020B0502040204020203"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15.37</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14.95</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14.68</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14.89</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14.94</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5923439"/>
                  </a:ext>
                </a:extLst>
              </a:tr>
              <a:tr h="207557">
                <a:tc>
                  <a:txBody>
                    <a:bodyPr/>
                    <a:lstStyle/>
                    <a:p>
                      <a:r>
                        <a:rPr lang="en-US" sz="650" dirty="0">
                          <a:latin typeface="Segoe UI" panose="020B0502040204020203" pitchFamily="34" charset="0"/>
                          <a:cs typeface="Segoe UI" panose="020B0502040204020203" pitchFamily="34" charset="0"/>
                        </a:rPr>
                        <a:t>MF, IF &amp; PF</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18.99</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19.39</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19.86</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19.81</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20.28</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20.50</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20.92</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21.20</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21.66</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21.74</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21.63</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50" dirty="0">
                          <a:latin typeface="Segoe UI" panose="020B0502040204020203" pitchFamily="34" charset="0"/>
                          <a:cs typeface="Segoe UI" panose="020B0502040204020203" pitchFamily="34" charset="0"/>
                        </a:rPr>
                        <a:t>21.61</a:t>
                      </a:r>
                    </a:p>
                  </a:txBody>
                  <a:tcPr marL="0" marR="0" marT="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274993"/>
                  </a:ext>
                </a:extLst>
              </a:tr>
            </a:tbl>
          </a:graphicData>
        </a:graphic>
      </p:graphicFrame>
      <p:graphicFrame>
        <p:nvGraphicFramePr>
          <p:cNvPr id="10" name="Table 9">
            <a:extLst>
              <a:ext uri="{FF2B5EF4-FFF2-40B4-BE49-F238E27FC236}">
                <a16:creationId xmlns:a16="http://schemas.microsoft.com/office/drawing/2014/main" id="{65BBE65B-24D8-C851-A514-59F758578F4E}"/>
              </a:ext>
            </a:extLst>
          </p:cNvPr>
          <p:cNvGraphicFramePr>
            <a:graphicFrameLocks noGrp="1"/>
          </p:cNvGraphicFramePr>
          <p:nvPr>
            <p:extLst>
              <p:ext uri="{D42A27DB-BD31-4B8C-83A1-F6EECF244321}">
                <p14:modId xmlns:p14="http://schemas.microsoft.com/office/powerpoint/2010/main" val="1932033553"/>
              </p:ext>
            </p:extLst>
          </p:nvPr>
        </p:nvGraphicFramePr>
        <p:xfrm>
          <a:off x="369610" y="6981423"/>
          <a:ext cx="1693887" cy="1022500"/>
        </p:xfrm>
        <a:graphic>
          <a:graphicData uri="http://schemas.openxmlformats.org/drawingml/2006/table">
            <a:tbl>
              <a:tblPr firstRow="1" bandRow="1">
                <a:tableStyleId>{5C22544A-7EE6-4342-B048-85BDC9FD1C3A}</a:tableStyleId>
              </a:tblPr>
              <a:tblGrid>
                <a:gridCol w="564629">
                  <a:extLst>
                    <a:ext uri="{9D8B030D-6E8A-4147-A177-3AD203B41FA5}">
                      <a16:colId xmlns:a16="http://schemas.microsoft.com/office/drawing/2014/main" val="1494507384"/>
                    </a:ext>
                  </a:extLst>
                </a:gridCol>
                <a:gridCol w="564629">
                  <a:extLst>
                    <a:ext uri="{9D8B030D-6E8A-4147-A177-3AD203B41FA5}">
                      <a16:colId xmlns:a16="http://schemas.microsoft.com/office/drawing/2014/main" val="4258245679"/>
                    </a:ext>
                  </a:extLst>
                </a:gridCol>
                <a:gridCol w="564629">
                  <a:extLst>
                    <a:ext uri="{9D8B030D-6E8A-4147-A177-3AD203B41FA5}">
                      <a16:colId xmlns:a16="http://schemas.microsoft.com/office/drawing/2014/main" val="1372724449"/>
                    </a:ext>
                  </a:extLst>
                </a:gridCol>
              </a:tblGrid>
              <a:tr h="230020">
                <a:tc gridSpan="3">
                  <a:txBody>
                    <a:bodyPr/>
                    <a:lstStyle/>
                    <a:p>
                      <a:r>
                        <a:rPr lang="en-US" sz="800" dirty="0">
                          <a:solidFill>
                            <a:srgbClr val="002060"/>
                          </a:solidFill>
                          <a:latin typeface="Segoe UI" panose="020B0502040204020203" pitchFamily="34" charset="0"/>
                          <a:cs typeface="Segoe UI" panose="020B0502040204020203" pitchFamily="34" charset="0"/>
                        </a:rPr>
                        <a:t>Exhibit 2. Risk Indicators</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700"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700"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8495940"/>
                  </a:ext>
                </a:extLst>
              </a:tr>
              <a:tr h="196495">
                <a:tc>
                  <a:txBody>
                    <a:bodyPr/>
                    <a:lstStyle/>
                    <a:p>
                      <a:r>
                        <a:rPr lang="en-US" sz="700" b="1" dirty="0">
                          <a:latin typeface="Segoe UI" panose="020B0502040204020203" pitchFamily="34" charset="0"/>
                          <a:cs typeface="Segoe UI" panose="020B0502040204020203" pitchFamily="34" charset="0"/>
                        </a:rPr>
                        <a:t>Category</a:t>
                      </a:r>
                    </a:p>
                  </a:txBody>
                  <a:tcPr anchor="ct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algn="r"/>
                      <a:r>
                        <a:rPr lang="en-US" sz="700" b="1" dirty="0">
                          <a:latin typeface="Segoe UI" panose="020B0502040204020203" pitchFamily="34" charset="0"/>
                          <a:cs typeface="Segoe UI" panose="020B0502040204020203" pitchFamily="34" charset="0"/>
                        </a:rPr>
                        <a:t>Last</a:t>
                      </a:r>
                    </a:p>
                  </a:txBody>
                  <a:tcPr anchor="ct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algn="r"/>
                      <a:r>
                        <a:rPr lang="en-US" sz="700" b="1" dirty="0">
                          <a:latin typeface="Segoe UI" panose="020B0502040204020203" pitchFamily="34" charset="0"/>
                          <a:cs typeface="Segoe UI" panose="020B0502040204020203" pitchFamily="34" charset="0"/>
                        </a:rPr>
                        <a:t>%</a:t>
                      </a:r>
                    </a:p>
                  </a:txBody>
                  <a:tcPr anchor="ctr">
                    <a:lnT w="635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428280824"/>
                  </a:ext>
                </a:extLst>
              </a:tr>
              <a:tr h="196495">
                <a:tc>
                  <a:txBody>
                    <a:bodyPr/>
                    <a:lstStyle/>
                    <a:p>
                      <a:r>
                        <a:rPr lang="en-US" sz="700" dirty="0">
                          <a:latin typeface="Segoe UI" panose="020B0502040204020203" pitchFamily="34" charset="0"/>
                          <a:cs typeface="Segoe UI" panose="020B0502040204020203" pitchFamily="34" charset="0"/>
                        </a:rPr>
                        <a:t>5-yr CDS</a:t>
                      </a:r>
                    </a:p>
                  </a:txBody>
                  <a:tcPr anchor="ctr">
                    <a:noFill/>
                  </a:tcPr>
                </a:tc>
                <a:tc>
                  <a:txBody>
                    <a:bodyPr/>
                    <a:lstStyle/>
                    <a:p>
                      <a:pPr algn="r"/>
                      <a:r>
                        <a:rPr lang="en-US" sz="700" dirty="0">
                          <a:latin typeface="Segoe UI" panose="020B0502040204020203" pitchFamily="34" charset="0"/>
                          <a:cs typeface="Segoe UI" panose="020B0502040204020203" pitchFamily="34" charset="0"/>
                        </a:rPr>
                        <a:t>74.96</a:t>
                      </a:r>
                    </a:p>
                  </a:txBody>
                  <a:tcPr anchor="ctr">
                    <a:noFill/>
                  </a:tcPr>
                </a:tc>
                <a:tc>
                  <a:txBody>
                    <a:bodyPr/>
                    <a:lstStyle/>
                    <a:p>
                      <a:pPr algn="r"/>
                      <a:r>
                        <a:rPr lang="en-US" sz="700" dirty="0">
                          <a:latin typeface="Segoe UI" panose="020B0502040204020203" pitchFamily="34" charset="0"/>
                          <a:cs typeface="Segoe UI" panose="020B0502040204020203" pitchFamily="34" charset="0"/>
                        </a:rPr>
                        <a:t>+0.75%</a:t>
                      </a:r>
                    </a:p>
                  </a:txBody>
                  <a:tcPr anchor="ctr">
                    <a:noFill/>
                  </a:tcPr>
                </a:tc>
                <a:extLst>
                  <a:ext uri="{0D108BD9-81ED-4DB2-BD59-A6C34878D82A}">
                    <a16:rowId xmlns:a16="http://schemas.microsoft.com/office/drawing/2014/main" val="414154575"/>
                  </a:ext>
                </a:extLst>
              </a:tr>
              <a:tr h="196495">
                <a:tc>
                  <a:txBody>
                    <a:bodyPr/>
                    <a:lstStyle/>
                    <a:p>
                      <a:r>
                        <a:rPr lang="en-US" sz="700" dirty="0">
                          <a:latin typeface="Segoe UI" panose="020B0502040204020203" pitchFamily="34" charset="0"/>
                          <a:cs typeface="Segoe UI" panose="020B0502040204020203" pitchFamily="34" charset="0"/>
                        </a:rPr>
                        <a:t>VIX</a:t>
                      </a:r>
                    </a:p>
                  </a:txBody>
                  <a:tcPr anchor="ctr">
                    <a:noFill/>
                  </a:tcPr>
                </a:tc>
                <a:tc>
                  <a:txBody>
                    <a:bodyPr/>
                    <a:lstStyle/>
                    <a:p>
                      <a:pPr algn="r"/>
                      <a:r>
                        <a:rPr lang="en-US" sz="700" dirty="0">
                          <a:latin typeface="Segoe UI" panose="020B0502040204020203" pitchFamily="34" charset="0"/>
                          <a:cs typeface="Segoe UI" panose="020B0502040204020203" pitchFamily="34" charset="0"/>
                        </a:rPr>
                        <a:t>14.35</a:t>
                      </a:r>
                    </a:p>
                  </a:txBody>
                  <a:tcPr anchor="ctr">
                    <a:noFill/>
                  </a:tcPr>
                </a:tc>
                <a:tc>
                  <a:txBody>
                    <a:bodyPr/>
                    <a:lstStyle/>
                    <a:p>
                      <a:pPr algn="r"/>
                      <a:r>
                        <a:rPr lang="en-US" sz="700" dirty="0">
                          <a:latin typeface="Segoe UI" panose="020B0502040204020203" pitchFamily="34" charset="0"/>
                          <a:cs typeface="Segoe UI" panose="020B0502040204020203" pitchFamily="34" charset="0"/>
                        </a:rPr>
                        <a:t>+7.80%</a:t>
                      </a:r>
                    </a:p>
                  </a:txBody>
                  <a:tcPr anchor="ctr">
                    <a:noFill/>
                  </a:tcPr>
                </a:tc>
                <a:extLst>
                  <a:ext uri="{0D108BD9-81ED-4DB2-BD59-A6C34878D82A}">
                    <a16:rowId xmlns:a16="http://schemas.microsoft.com/office/drawing/2014/main" val="3025925070"/>
                  </a:ext>
                </a:extLst>
              </a:tr>
              <a:tr h="196495">
                <a:tc>
                  <a:txBody>
                    <a:bodyPr/>
                    <a:lstStyle/>
                    <a:p>
                      <a:r>
                        <a:rPr lang="en-US" sz="700" dirty="0">
                          <a:latin typeface="Segoe UI" panose="020B0502040204020203" pitchFamily="34" charset="0"/>
                          <a:cs typeface="Segoe UI" panose="020B0502040204020203" pitchFamily="34" charset="0"/>
                        </a:rPr>
                        <a:t>MOVE</a:t>
                      </a:r>
                    </a:p>
                  </a:txBody>
                  <a:tcPr anchor="ctr">
                    <a:lnB w="6350" cap="flat" cmpd="sng" algn="ctr">
                      <a:solidFill>
                        <a:schemeClr val="tx1"/>
                      </a:solidFill>
                      <a:prstDash val="solid"/>
                      <a:round/>
                      <a:headEnd type="none" w="med" len="med"/>
                      <a:tailEnd type="none" w="med" len="med"/>
                    </a:lnB>
                    <a:noFill/>
                  </a:tcPr>
                </a:tc>
                <a:tc>
                  <a:txBody>
                    <a:bodyPr/>
                    <a:lstStyle/>
                    <a:p>
                      <a:pPr algn="r"/>
                      <a:r>
                        <a:rPr lang="en-US" sz="700" dirty="0">
                          <a:latin typeface="Segoe UI" panose="020B0502040204020203" pitchFamily="34" charset="0"/>
                          <a:cs typeface="Segoe UI" panose="020B0502040204020203" pitchFamily="34" charset="0"/>
                        </a:rPr>
                        <a:t>107.28</a:t>
                      </a:r>
                    </a:p>
                  </a:txBody>
                  <a:tcPr anchor="ctr">
                    <a:lnB w="6350" cap="flat" cmpd="sng" algn="ctr">
                      <a:solidFill>
                        <a:schemeClr val="tx1"/>
                      </a:solidFill>
                      <a:prstDash val="solid"/>
                      <a:round/>
                      <a:headEnd type="none" w="med" len="med"/>
                      <a:tailEnd type="none" w="med" len="med"/>
                    </a:lnB>
                    <a:noFill/>
                  </a:tcPr>
                </a:tc>
                <a:tc>
                  <a:txBody>
                    <a:bodyPr/>
                    <a:lstStyle/>
                    <a:p>
                      <a:pPr algn="r"/>
                      <a:r>
                        <a:rPr lang="en-US" sz="700" dirty="0">
                          <a:latin typeface="Segoe UI" panose="020B0502040204020203" pitchFamily="34" charset="0"/>
                          <a:cs typeface="Segoe UI" panose="020B0502040204020203" pitchFamily="34" charset="0"/>
                        </a:rPr>
                        <a:t>+2.90%</a:t>
                      </a:r>
                    </a:p>
                  </a:txBody>
                  <a:tcPr anchor="ct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2892072"/>
                  </a:ext>
                </a:extLst>
              </a:tr>
            </a:tbl>
          </a:graphicData>
        </a:graphic>
      </p:graphicFrame>
      <p:graphicFrame>
        <p:nvGraphicFramePr>
          <p:cNvPr id="5" name="Table 20">
            <a:extLst>
              <a:ext uri="{FF2B5EF4-FFF2-40B4-BE49-F238E27FC236}">
                <a16:creationId xmlns:a16="http://schemas.microsoft.com/office/drawing/2014/main" id="{39D78E3F-8C0F-AF65-ED1B-DD879A64B84D}"/>
              </a:ext>
            </a:extLst>
          </p:cNvPr>
          <p:cNvGraphicFramePr>
            <a:graphicFrameLocks noGrp="1"/>
          </p:cNvGraphicFramePr>
          <p:nvPr>
            <p:extLst>
              <p:ext uri="{D42A27DB-BD31-4B8C-83A1-F6EECF244321}">
                <p14:modId xmlns:p14="http://schemas.microsoft.com/office/powerpoint/2010/main" val="4002090867"/>
              </p:ext>
            </p:extLst>
          </p:nvPr>
        </p:nvGraphicFramePr>
        <p:xfrm>
          <a:off x="2302424" y="5425011"/>
          <a:ext cx="4870752" cy="1173480"/>
        </p:xfrm>
        <a:graphic>
          <a:graphicData uri="http://schemas.openxmlformats.org/drawingml/2006/table">
            <a:tbl>
              <a:tblPr firstRow="1" bandRow="1">
                <a:tableStyleId>{5C22544A-7EE6-4342-B048-85BDC9FD1C3A}</a:tableStyleId>
              </a:tblPr>
              <a:tblGrid>
                <a:gridCol w="811792">
                  <a:extLst>
                    <a:ext uri="{9D8B030D-6E8A-4147-A177-3AD203B41FA5}">
                      <a16:colId xmlns:a16="http://schemas.microsoft.com/office/drawing/2014/main" val="2900175937"/>
                    </a:ext>
                  </a:extLst>
                </a:gridCol>
                <a:gridCol w="811792">
                  <a:extLst>
                    <a:ext uri="{9D8B030D-6E8A-4147-A177-3AD203B41FA5}">
                      <a16:colId xmlns:a16="http://schemas.microsoft.com/office/drawing/2014/main" val="3416422573"/>
                    </a:ext>
                  </a:extLst>
                </a:gridCol>
                <a:gridCol w="811792">
                  <a:extLst>
                    <a:ext uri="{9D8B030D-6E8A-4147-A177-3AD203B41FA5}">
                      <a16:colId xmlns:a16="http://schemas.microsoft.com/office/drawing/2014/main" val="2137700643"/>
                    </a:ext>
                  </a:extLst>
                </a:gridCol>
                <a:gridCol w="811792">
                  <a:extLst>
                    <a:ext uri="{9D8B030D-6E8A-4147-A177-3AD203B41FA5}">
                      <a16:colId xmlns:a16="http://schemas.microsoft.com/office/drawing/2014/main" val="81291760"/>
                    </a:ext>
                  </a:extLst>
                </a:gridCol>
                <a:gridCol w="811792">
                  <a:extLst>
                    <a:ext uri="{9D8B030D-6E8A-4147-A177-3AD203B41FA5}">
                      <a16:colId xmlns:a16="http://schemas.microsoft.com/office/drawing/2014/main" val="5311821"/>
                    </a:ext>
                  </a:extLst>
                </a:gridCol>
                <a:gridCol w="811792">
                  <a:extLst>
                    <a:ext uri="{9D8B030D-6E8A-4147-A177-3AD203B41FA5}">
                      <a16:colId xmlns:a16="http://schemas.microsoft.com/office/drawing/2014/main" val="1829006820"/>
                    </a:ext>
                  </a:extLst>
                </a:gridCol>
              </a:tblGrid>
              <a:tr h="171390">
                <a:tc gridSpan="5">
                  <a:txBody>
                    <a:bodyPr/>
                    <a:lstStyle/>
                    <a:p>
                      <a:r>
                        <a:rPr lang="en-US" sz="800" b="1" dirty="0">
                          <a:solidFill>
                            <a:srgbClr val="002060"/>
                          </a:solidFill>
                          <a:latin typeface="Segoe UI" panose="020B0502040204020203" pitchFamily="34" charset="0"/>
                          <a:cs typeface="Segoe UI" panose="020B0502040204020203" pitchFamily="34" charset="0"/>
                        </a:rPr>
                        <a:t>Exhibit 3. Benchmark LCY Government Bond Prices (Jan 31, 2024)</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dirty="0">
                        <a:latin typeface="Segoe UI" panose="020B0502040204020203" pitchFamily="34" charset="0"/>
                        <a:cs typeface="Segoe UI" panose="020B0502040204020203" pitchFamily="34" charset="0"/>
                      </a:endParaRPr>
                    </a:p>
                  </a:txBody>
                  <a:tcPr/>
                </a:tc>
                <a:tc>
                  <a:txBody>
                    <a:bodyPr/>
                    <a:lstStyle/>
                    <a:p>
                      <a:endParaRPr lang="en-US" sz="7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4069514"/>
                  </a:ext>
                </a:extLst>
              </a:tr>
              <a:tr h="154251">
                <a:tc>
                  <a:txBody>
                    <a:bodyPr/>
                    <a:lstStyle/>
                    <a:p>
                      <a:r>
                        <a:rPr lang="en-US" sz="660" b="1" dirty="0">
                          <a:latin typeface="Segoe UI" panose="020B0502040204020203" pitchFamily="34" charset="0"/>
                          <a:cs typeface="Segoe UI" panose="020B0502040204020203" pitchFamily="34" charset="0"/>
                        </a:rPr>
                        <a:t>Series</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Benchmark</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Last Price</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YTM</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-1D Price</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-1D YTM</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5766512"/>
                  </a:ext>
                </a:extLst>
              </a:tr>
              <a:tr h="154251">
                <a:tc>
                  <a:txBody>
                    <a:bodyPr/>
                    <a:lstStyle/>
                    <a:p>
                      <a:r>
                        <a:rPr lang="en-US" sz="660" dirty="0">
                          <a:latin typeface="Segoe UI" panose="020B0502040204020203" pitchFamily="34" charset="0"/>
                          <a:cs typeface="Segoe UI" panose="020B0502040204020203" pitchFamily="34" charset="0"/>
                        </a:rPr>
                        <a:t>FR0101</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5-year</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101.69</a:t>
                      </a:r>
                    </a:p>
                  </a:txBody>
                  <a:tcPr marL="7620" marR="7620" marT="762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6.48%</a:t>
                      </a:r>
                    </a:p>
                  </a:txBody>
                  <a:tcPr marL="7620" marR="7620" marT="762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101.64</a:t>
                      </a:r>
                    </a:p>
                  </a:txBody>
                  <a:tcPr marL="7620" marR="7620" marT="762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6.50%</a:t>
                      </a:r>
                    </a:p>
                  </a:txBody>
                  <a:tcPr marL="7620" marR="7620" marT="7620"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990367"/>
                  </a:ext>
                </a:extLst>
              </a:tr>
              <a:tr h="154251">
                <a:tc>
                  <a:txBody>
                    <a:bodyPr/>
                    <a:lstStyle/>
                    <a:p>
                      <a:r>
                        <a:rPr lang="en-US" sz="660" dirty="0">
                          <a:latin typeface="Segoe UI" panose="020B0502040204020203" pitchFamily="34" charset="0"/>
                          <a:cs typeface="Segoe UI" panose="020B0502040204020203" pitchFamily="34" charset="0"/>
                        </a:rPr>
                        <a:t>FR0100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10-year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100.35</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6.58%</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100.19</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6.60%</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52243427"/>
                  </a:ext>
                </a:extLst>
              </a:tr>
              <a:tr h="154251">
                <a:tc>
                  <a:txBody>
                    <a:bodyPr/>
                    <a:lstStyle/>
                    <a:p>
                      <a:r>
                        <a:rPr lang="en-US" sz="660" dirty="0">
                          <a:latin typeface="Segoe UI" panose="020B0502040204020203" pitchFamily="34" charset="0"/>
                          <a:cs typeface="Segoe UI" panose="020B0502040204020203" pitchFamily="34" charset="0"/>
                        </a:rPr>
                        <a:t>FR0098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15-year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103.59</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6.73%</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103.39</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6.75%</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5923439"/>
                  </a:ext>
                </a:extLst>
              </a:tr>
              <a:tr h="154251">
                <a:tc>
                  <a:txBody>
                    <a:bodyPr/>
                    <a:lstStyle/>
                    <a:p>
                      <a:r>
                        <a:rPr lang="en-US" sz="660" dirty="0">
                          <a:latin typeface="Segoe UI" panose="020B0502040204020203" pitchFamily="34" charset="0"/>
                          <a:cs typeface="Segoe UI" panose="020B0502040204020203" pitchFamily="34" charset="0"/>
                        </a:rPr>
                        <a:t>FR0097</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20-year</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660" b="0" i="0" u="none" strike="noStrike">
                          <a:solidFill>
                            <a:srgbClr val="000000"/>
                          </a:solidFill>
                          <a:effectLst/>
                          <a:latin typeface="Segoe UI" panose="020B0502040204020203" pitchFamily="34" charset="0"/>
                        </a:rPr>
                        <a:t>103.09</a:t>
                      </a:r>
                    </a:p>
                  </a:txBody>
                  <a:tcPr marL="7620" marR="7620" marT="762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6.83%</a:t>
                      </a:r>
                    </a:p>
                  </a:txBody>
                  <a:tcPr marL="7620" marR="7620" marT="762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102.73</a:t>
                      </a:r>
                    </a:p>
                  </a:txBody>
                  <a:tcPr marL="7620" marR="7620" marT="762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660" b="0" i="0" u="none" strike="noStrike" dirty="0">
                          <a:solidFill>
                            <a:srgbClr val="000000"/>
                          </a:solidFill>
                          <a:effectLst/>
                          <a:latin typeface="Segoe UI" panose="020B0502040204020203" pitchFamily="34" charset="0"/>
                        </a:rPr>
                        <a:t>6.87%</a:t>
                      </a:r>
                    </a:p>
                  </a:txBody>
                  <a:tcPr marL="7620" marR="7620" marT="7620" marB="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274993"/>
                  </a:ext>
                </a:extLst>
              </a:tr>
            </a:tbl>
          </a:graphicData>
        </a:graphic>
      </p:graphicFrame>
      <p:graphicFrame>
        <p:nvGraphicFramePr>
          <p:cNvPr id="6" name="Table 11">
            <a:extLst>
              <a:ext uri="{FF2B5EF4-FFF2-40B4-BE49-F238E27FC236}">
                <a16:creationId xmlns:a16="http://schemas.microsoft.com/office/drawing/2014/main" id="{B68D8EA8-15A4-3992-3865-0BBD8D156070}"/>
              </a:ext>
            </a:extLst>
          </p:cNvPr>
          <p:cNvGraphicFramePr>
            <a:graphicFrameLocks noGrp="1"/>
          </p:cNvGraphicFramePr>
          <p:nvPr>
            <p:extLst>
              <p:ext uri="{D42A27DB-BD31-4B8C-83A1-F6EECF244321}">
                <p14:modId xmlns:p14="http://schemas.microsoft.com/office/powerpoint/2010/main" val="3949130199"/>
              </p:ext>
            </p:extLst>
          </p:nvPr>
        </p:nvGraphicFramePr>
        <p:xfrm>
          <a:off x="374476" y="1106750"/>
          <a:ext cx="1693887" cy="5396380"/>
        </p:xfrm>
        <a:graphic>
          <a:graphicData uri="http://schemas.openxmlformats.org/drawingml/2006/table">
            <a:tbl>
              <a:tblPr firstRow="1" bandRow="1">
                <a:tableStyleId>{5C22544A-7EE6-4342-B048-85BDC9FD1C3A}</a:tableStyleId>
              </a:tblPr>
              <a:tblGrid>
                <a:gridCol w="564629">
                  <a:extLst>
                    <a:ext uri="{9D8B030D-6E8A-4147-A177-3AD203B41FA5}">
                      <a16:colId xmlns:a16="http://schemas.microsoft.com/office/drawing/2014/main" val="2383545249"/>
                    </a:ext>
                  </a:extLst>
                </a:gridCol>
                <a:gridCol w="564629">
                  <a:extLst>
                    <a:ext uri="{9D8B030D-6E8A-4147-A177-3AD203B41FA5}">
                      <a16:colId xmlns:a16="http://schemas.microsoft.com/office/drawing/2014/main" val="4052880489"/>
                    </a:ext>
                  </a:extLst>
                </a:gridCol>
                <a:gridCol w="564629">
                  <a:extLst>
                    <a:ext uri="{9D8B030D-6E8A-4147-A177-3AD203B41FA5}">
                      <a16:colId xmlns:a16="http://schemas.microsoft.com/office/drawing/2014/main" val="133939008"/>
                    </a:ext>
                  </a:extLst>
                </a:gridCol>
              </a:tblGrid>
              <a:tr h="230020">
                <a:tc gridSpan="3">
                  <a:txBody>
                    <a:bodyPr/>
                    <a:lstStyle/>
                    <a:p>
                      <a:r>
                        <a:rPr lang="en-US" sz="800" dirty="0">
                          <a:solidFill>
                            <a:srgbClr val="002060"/>
                          </a:solidFill>
                          <a:latin typeface="Segoe UI" panose="020B0502040204020203" pitchFamily="34" charset="0"/>
                          <a:cs typeface="Segoe UI" panose="020B0502040204020203" pitchFamily="34" charset="0"/>
                        </a:rPr>
                        <a:t>Exhibit 1. Daily Market Updates</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700"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700"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6499132"/>
                  </a:ext>
                </a:extLst>
              </a:tr>
              <a:tr h="196495">
                <a:tc>
                  <a:txBody>
                    <a:bodyPr/>
                    <a:lstStyle/>
                    <a:p>
                      <a:r>
                        <a:rPr lang="en-US" sz="700" b="1" dirty="0">
                          <a:latin typeface="Segoe UI" panose="020B0502040204020203" pitchFamily="34" charset="0"/>
                          <a:cs typeface="Segoe UI" panose="020B0502040204020203" pitchFamily="34" charset="0"/>
                        </a:rPr>
                        <a:t>Equity</a:t>
                      </a:r>
                    </a:p>
                  </a:txBody>
                  <a:tcPr marL="72000" anchor="ct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algn="r"/>
                      <a:r>
                        <a:rPr lang="en-US" sz="700" b="1" dirty="0">
                          <a:latin typeface="Segoe UI" panose="020B0502040204020203" pitchFamily="34" charset="0"/>
                          <a:cs typeface="Segoe UI" panose="020B0502040204020203" pitchFamily="34" charset="0"/>
                        </a:rPr>
                        <a:t>Last</a:t>
                      </a:r>
                    </a:p>
                  </a:txBody>
                  <a:tcPr anchor="ct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lang="en-US" sz="700" b="1" dirty="0">
                          <a:latin typeface="Segoe UI" panose="020B0502040204020203" pitchFamily="34" charset="0"/>
                          <a:cs typeface="Segoe UI" panose="020B0502040204020203" pitchFamily="34" charset="0"/>
                        </a:rPr>
                        <a:t>%</a:t>
                      </a:r>
                    </a:p>
                  </a:txBody>
                  <a:tcPr anchor="ctr">
                    <a:lnT w="635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6257666"/>
                  </a:ext>
                </a:extLst>
              </a:tr>
              <a:tr h="196495">
                <a:tc>
                  <a:txBody>
                    <a:bodyPr/>
                    <a:lstStyle/>
                    <a:p>
                      <a:r>
                        <a:rPr lang="en-US" sz="700" dirty="0">
                          <a:latin typeface="Segoe UI" panose="020B0502040204020203" pitchFamily="34" charset="0"/>
                          <a:cs typeface="Segoe UI" panose="020B0502040204020203" pitchFamily="34" charset="0"/>
                        </a:rPr>
                        <a:t>JCI</a:t>
                      </a:r>
                    </a:p>
                  </a:txBody>
                  <a:tcPr marL="72000" anchor="ctr">
                    <a:noFill/>
                  </a:tcPr>
                </a:tc>
                <a:tc>
                  <a:txBody>
                    <a:bodyPr/>
                    <a:lstStyle/>
                    <a:p>
                      <a:pPr algn="ctr" fontAlgn="ctr"/>
                      <a:r>
                        <a:rPr lang="en-ID" sz="700" b="0" i="0" u="none" strike="noStrike" dirty="0">
                          <a:solidFill>
                            <a:srgbClr val="000000"/>
                          </a:solidFill>
                          <a:effectLst/>
                          <a:latin typeface="Segoe UI" panose="020B0502040204020203" pitchFamily="34" charset="0"/>
                        </a:rPr>
                        <a:t>     7,207.94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+0.22%</a:t>
                      </a:r>
                    </a:p>
                  </a:txBody>
                  <a:tcPr marL="7620" marR="7620" marT="7620" marB="0" anchor="ctr">
                    <a:noFill/>
                  </a:tcPr>
                </a:tc>
                <a:extLst>
                  <a:ext uri="{0D108BD9-81ED-4DB2-BD59-A6C34878D82A}">
                    <a16:rowId xmlns:a16="http://schemas.microsoft.com/office/drawing/2014/main" val="3301680843"/>
                  </a:ext>
                </a:extLst>
              </a:tr>
              <a:tr h="196495">
                <a:tc>
                  <a:txBody>
                    <a:bodyPr/>
                    <a:lstStyle/>
                    <a:p>
                      <a:r>
                        <a:rPr lang="en-US" sz="700" dirty="0">
                          <a:latin typeface="Segoe UI" panose="020B0502040204020203" pitchFamily="34" charset="0"/>
                          <a:cs typeface="Segoe UI" panose="020B0502040204020203" pitchFamily="34" charset="0"/>
                        </a:rPr>
                        <a:t>STI</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3,153.01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+0.09%</a:t>
                      </a:r>
                    </a:p>
                  </a:txBody>
                  <a:tcPr marL="7620" marR="7620" marT="7620" marB="0" anchor="ctr">
                    <a:noFill/>
                  </a:tcPr>
                </a:tc>
                <a:extLst>
                  <a:ext uri="{0D108BD9-81ED-4DB2-BD59-A6C34878D82A}">
                    <a16:rowId xmlns:a16="http://schemas.microsoft.com/office/drawing/2014/main" val="3609264438"/>
                  </a:ext>
                </a:extLst>
              </a:tr>
              <a:tr h="196495">
                <a:tc>
                  <a:txBody>
                    <a:bodyPr/>
                    <a:lstStyle/>
                    <a:p>
                      <a:r>
                        <a:rPr lang="en-US" sz="700" dirty="0">
                          <a:latin typeface="Segoe UI" panose="020B0502040204020203" pitchFamily="34" charset="0"/>
                          <a:cs typeface="Segoe UI" panose="020B0502040204020203" pitchFamily="34" charset="0"/>
                        </a:rPr>
                        <a:t>HSI</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15,485.07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-1.39%</a:t>
                      </a:r>
                    </a:p>
                  </a:txBody>
                  <a:tcPr marL="7620" marR="7620" marT="7620" marB="0" anchor="ctr">
                    <a:noFill/>
                  </a:tcPr>
                </a:tc>
                <a:extLst>
                  <a:ext uri="{0D108BD9-81ED-4DB2-BD59-A6C34878D82A}">
                    <a16:rowId xmlns:a16="http://schemas.microsoft.com/office/drawing/2014/main" val="5994934"/>
                  </a:ext>
                </a:extLst>
              </a:tr>
              <a:tr h="196495">
                <a:tc>
                  <a:txBody>
                    <a:bodyPr/>
                    <a:lstStyle/>
                    <a:p>
                      <a:r>
                        <a:rPr lang="en-US" sz="700" dirty="0">
                          <a:latin typeface="Segoe UI" panose="020B0502040204020203" pitchFamily="34" charset="0"/>
                          <a:cs typeface="Segoe UI" panose="020B0502040204020203" pitchFamily="34" charset="0"/>
                        </a:rPr>
                        <a:t>SSEC</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2,788.55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-1.48%</a:t>
                      </a:r>
                    </a:p>
                  </a:txBody>
                  <a:tcPr marL="7620" marR="7620" marT="7620" marB="0" anchor="ctr">
                    <a:noFill/>
                  </a:tcPr>
                </a:tc>
                <a:extLst>
                  <a:ext uri="{0D108BD9-81ED-4DB2-BD59-A6C34878D82A}">
                    <a16:rowId xmlns:a16="http://schemas.microsoft.com/office/drawing/2014/main" val="177066651"/>
                  </a:ext>
                </a:extLst>
              </a:tr>
              <a:tr h="196495">
                <a:tc>
                  <a:txBody>
                    <a:bodyPr/>
                    <a:lstStyle/>
                    <a:p>
                      <a:r>
                        <a:rPr lang="en-US" sz="700" dirty="0">
                          <a:latin typeface="Segoe UI" panose="020B0502040204020203" pitchFamily="34" charset="0"/>
                          <a:cs typeface="Segoe UI" panose="020B0502040204020203" pitchFamily="34" charset="0"/>
                        </a:rPr>
                        <a:t>FTSE</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7,630.57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-0.47%</a:t>
                      </a:r>
                    </a:p>
                  </a:txBody>
                  <a:tcPr marL="7620" marR="7620" marT="7620" marB="0" anchor="ctr">
                    <a:noFill/>
                  </a:tcPr>
                </a:tc>
                <a:extLst>
                  <a:ext uri="{0D108BD9-81ED-4DB2-BD59-A6C34878D82A}">
                    <a16:rowId xmlns:a16="http://schemas.microsoft.com/office/drawing/2014/main" val="819608293"/>
                  </a:ext>
                </a:extLst>
              </a:tr>
              <a:tr h="196495">
                <a:tc>
                  <a:txBody>
                    <a:bodyPr/>
                    <a:lstStyle/>
                    <a:p>
                      <a:r>
                        <a:rPr lang="en-US" sz="700" dirty="0">
                          <a:latin typeface="Segoe UI" panose="020B0502040204020203" pitchFamily="34" charset="0"/>
                          <a:cs typeface="Segoe UI" panose="020B0502040204020203" pitchFamily="34" charset="0"/>
                        </a:rPr>
                        <a:t>GDAX</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16,903.76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-0.40%</a:t>
                      </a:r>
                    </a:p>
                  </a:txBody>
                  <a:tcPr marL="7620" marR="7620" marT="7620" marB="0" anchor="ctr">
                    <a:noFill/>
                  </a:tcPr>
                </a:tc>
                <a:extLst>
                  <a:ext uri="{0D108BD9-81ED-4DB2-BD59-A6C34878D82A}">
                    <a16:rowId xmlns:a16="http://schemas.microsoft.com/office/drawing/2014/main" val="1376284075"/>
                  </a:ext>
                </a:extLst>
              </a:tr>
              <a:tr h="196495">
                <a:tc>
                  <a:txBody>
                    <a:bodyPr/>
                    <a:lstStyle/>
                    <a:p>
                      <a:r>
                        <a:rPr lang="en-US" sz="700" dirty="0">
                          <a:latin typeface="Segoe UI" panose="020B0502040204020203" pitchFamily="34" charset="0"/>
                          <a:cs typeface="Segoe UI" panose="020B0502040204020203" pitchFamily="34" charset="0"/>
                        </a:rPr>
                        <a:t>DJI</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38,150.30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-0.82%</a:t>
                      </a:r>
                    </a:p>
                  </a:txBody>
                  <a:tcPr marL="7620" marR="7620" marT="7620" marB="0" anchor="ctr">
                    <a:noFill/>
                  </a:tcPr>
                </a:tc>
                <a:extLst>
                  <a:ext uri="{0D108BD9-81ED-4DB2-BD59-A6C34878D82A}">
                    <a16:rowId xmlns:a16="http://schemas.microsoft.com/office/drawing/2014/main" val="1082052295"/>
                  </a:ext>
                </a:extLst>
              </a:tr>
              <a:tr h="196495">
                <a:tc>
                  <a:txBody>
                    <a:bodyPr/>
                    <a:lstStyle/>
                    <a:p>
                      <a:r>
                        <a:rPr lang="en-US" sz="700" dirty="0">
                          <a:latin typeface="Segoe UI" panose="020B0502040204020203" pitchFamily="34" charset="0"/>
                          <a:cs typeface="Segoe UI" panose="020B0502040204020203" pitchFamily="34" charset="0"/>
                        </a:rPr>
                        <a:t>S&amp;P 500</a:t>
                      </a:r>
                    </a:p>
                  </a:txBody>
                  <a:tcPr marL="72000" anchor="ctr">
                    <a:noFill/>
                  </a:tcPr>
                </a:tc>
                <a:tc>
                  <a:txBody>
                    <a:bodyPr/>
                    <a:lstStyle/>
                    <a:p>
                      <a:pPr algn="ctr" fontAlgn="ctr"/>
                      <a:r>
                        <a:rPr lang="en-ID" sz="700" b="0" i="0" u="none" strike="noStrike">
                          <a:solidFill>
                            <a:srgbClr val="000000"/>
                          </a:solidFill>
                          <a:effectLst/>
                          <a:latin typeface="Segoe UI" panose="020B0502040204020203" pitchFamily="34" charset="0"/>
                        </a:rPr>
                        <a:t>     4,845.65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-1.61%</a:t>
                      </a:r>
                    </a:p>
                  </a:txBody>
                  <a:tcPr marL="7620" marR="7620" marT="7620" marB="0" anchor="ctr">
                    <a:noFill/>
                  </a:tcPr>
                </a:tc>
                <a:extLst>
                  <a:ext uri="{0D108BD9-81ED-4DB2-BD59-A6C34878D82A}">
                    <a16:rowId xmlns:a16="http://schemas.microsoft.com/office/drawing/2014/main" val="3508697898"/>
                  </a:ext>
                </a:extLst>
              </a:tr>
              <a:tr h="196495">
                <a:tc>
                  <a:txBody>
                    <a:bodyPr/>
                    <a:lstStyle/>
                    <a:p>
                      <a:r>
                        <a:rPr lang="en-US" sz="700" dirty="0">
                          <a:latin typeface="Segoe UI" panose="020B0502040204020203" pitchFamily="34" charset="0"/>
                          <a:cs typeface="Segoe UI" panose="020B0502040204020203" pitchFamily="34" charset="0"/>
                        </a:rPr>
                        <a:t>NDX</a:t>
                      </a:r>
                    </a:p>
                  </a:txBody>
                  <a:tcPr marL="72000" anchor="ctr">
                    <a:noFill/>
                  </a:tcPr>
                </a:tc>
                <a:tc>
                  <a:txBody>
                    <a:bodyPr/>
                    <a:lstStyle/>
                    <a:p>
                      <a:pPr algn="ctr" fontAlgn="ctr"/>
                      <a:r>
                        <a:rPr lang="en-ID" sz="700" b="0" i="0" u="none" strike="noStrike" dirty="0">
                          <a:solidFill>
                            <a:srgbClr val="000000"/>
                          </a:solidFill>
                          <a:effectLst/>
                          <a:latin typeface="Segoe UI" panose="020B0502040204020203" pitchFamily="34" charset="0"/>
                        </a:rPr>
                        <a:t>   15,164.01 </a:t>
                      </a:r>
                    </a:p>
                  </a:txBody>
                  <a:tcPr marL="7620" marR="7620" marT="7620" marB="0" anchor="ctr">
                    <a:noFill/>
                  </a:tcPr>
                </a:tc>
                <a:tc>
                  <a:txBody>
                    <a:bodyPr/>
                    <a:lstStyle/>
                    <a:p>
                      <a:pPr algn="ctr" fontAlgn="ctr"/>
                      <a:r>
                        <a:rPr lang="en-ID" sz="700" b="0" i="0" u="none" strike="noStrike" dirty="0">
                          <a:solidFill>
                            <a:srgbClr val="000000"/>
                          </a:solidFill>
                          <a:effectLst/>
                          <a:latin typeface="Segoe UI" panose="020B0502040204020203" pitchFamily="34" charset="0"/>
                        </a:rPr>
                        <a:t>-2.23%</a:t>
                      </a:r>
                    </a:p>
                  </a:txBody>
                  <a:tcPr marL="7620" marR="7620" marT="7620" marB="0" anchor="ctr">
                    <a:noFill/>
                  </a:tcPr>
                </a:tc>
                <a:extLst>
                  <a:ext uri="{0D108BD9-81ED-4DB2-BD59-A6C34878D82A}">
                    <a16:rowId xmlns:a16="http://schemas.microsoft.com/office/drawing/2014/main" val="3622733553"/>
                  </a:ext>
                </a:extLst>
              </a:tr>
              <a:tr h="196495">
                <a:tc>
                  <a:txBody>
                    <a:bodyPr/>
                    <a:lstStyle/>
                    <a:p>
                      <a:r>
                        <a:rPr lang="en-US" sz="700" b="1" dirty="0">
                          <a:latin typeface="Segoe UI" panose="020B0502040204020203" pitchFamily="34" charset="0"/>
                          <a:cs typeface="Segoe UI" panose="020B0502040204020203" pitchFamily="34" charset="0"/>
                        </a:rPr>
                        <a:t>10-yr Bond</a:t>
                      </a:r>
                    </a:p>
                  </a:txBody>
                  <a:tcPr marL="72000" anchor="ctr">
                    <a:solidFill>
                      <a:schemeClr val="bg1">
                        <a:lumMod val="95000"/>
                      </a:schemeClr>
                    </a:solidFill>
                  </a:tcPr>
                </a:tc>
                <a:tc>
                  <a:txBody>
                    <a:bodyPr/>
                    <a:lstStyle/>
                    <a:p>
                      <a:pPr algn="r"/>
                      <a:r>
                        <a:rPr lang="en-US" sz="700" b="1" dirty="0">
                          <a:latin typeface="Segoe UI" panose="020B0502040204020203" pitchFamily="34" charset="0"/>
                          <a:cs typeface="Segoe UI" panose="020B0502040204020203" pitchFamily="34" charset="0"/>
                        </a:rPr>
                        <a:t>Last</a:t>
                      </a:r>
                    </a:p>
                  </a:txBody>
                  <a:tcPr anchor="ctr">
                    <a:solidFill>
                      <a:schemeClr val="bg1">
                        <a:lumMod val="95000"/>
                      </a:schemeClr>
                    </a:solidFill>
                  </a:tcPr>
                </a:tc>
                <a:tc>
                  <a:txBody>
                    <a:bodyPr/>
                    <a:lstStyle/>
                    <a:p>
                      <a:pPr algn="ctr"/>
                      <a:r>
                        <a:rPr lang="en-US" sz="700" b="1" dirty="0">
                          <a:latin typeface="Segoe UI" panose="020B0502040204020203" pitchFamily="34" charset="0"/>
                          <a:cs typeface="Segoe UI" panose="020B0502040204020203" pitchFamily="34" charset="0"/>
                        </a:rPr>
                        <a:t>Bps</a:t>
                      </a:r>
                    </a:p>
                  </a:txBody>
                  <a:tcPr anchor="ctr">
                    <a:solidFill>
                      <a:schemeClr val="bg1">
                        <a:lumMod val="95000"/>
                      </a:schemeClr>
                    </a:solidFill>
                  </a:tcPr>
                </a:tc>
                <a:extLst>
                  <a:ext uri="{0D108BD9-81ED-4DB2-BD59-A6C34878D82A}">
                    <a16:rowId xmlns:a16="http://schemas.microsoft.com/office/drawing/2014/main" val="3710986563"/>
                  </a:ext>
                </a:extLst>
              </a:tr>
              <a:tr h="196495">
                <a:tc>
                  <a:txBody>
                    <a:bodyPr/>
                    <a:lstStyle/>
                    <a:p>
                      <a:r>
                        <a:rPr lang="en-US" sz="700" dirty="0">
                          <a:latin typeface="Segoe UI" panose="020B0502040204020203" pitchFamily="34" charset="0"/>
                          <a:cs typeface="Segoe UI" panose="020B0502040204020203" pitchFamily="34" charset="0"/>
                        </a:rPr>
                        <a:t>ID</a:t>
                      </a:r>
                    </a:p>
                  </a:txBody>
                  <a:tcPr marL="72000" anchor="ctr">
                    <a:noFill/>
                  </a:tcPr>
                </a:tc>
                <a:tc>
                  <a:txBody>
                    <a:bodyPr/>
                    <a:lstStyle/>
                    <a:p>
                      <a:pPr algn="r" fontAlgn="ctr"/>
                      <a:r>
                        <a:rPr lang="en-US" sz="700" b="0" i="0" u="none" strike="noStrike" dirty="0">
                          <a:solidFill>
                            <a:srgbClr val="000000"/>
                          </a:solidFill>
                          <a:effectLst/>
                          <a:latin typeface="Segoe UI" panose="020B0502040204020203" pitchFamily="34" charset="0"/>
                        </a:rPr>
                        <a:t> </a:t>
                      </a:r>
                      <a:r>
                        <a:rPr lang="id-ID" sz="700" b="0" i="0" u="none" strike="noStrike" dirty="0">
                          <a:solidFill>
                            <a:srgbClr val="000000"/>
                          </a:solidFill>
                          <a:effectLst/>
                          <a:latin typeface="Segoe UI" panose="020B0502040204020203" pitchFamily="34" charset="0"/>
                        </a:rPr>
                        <a:t>6.</a:t>
                      </a:r>
                      <a:r>
                        <a:rPr lang="en-US" sz="700" b="0" i="0" u="none" strike="noStrike" dirty="0">
                          <a:solidFill>
                            <a:srgbClr val="000000"/>
                          </a:solidFill>
                          <a:effectLst/>
                          <a:latin typeface="Segoe UI" panose="020B0502040204020203" pitchFamily="34" charset="0"/>
                        </a:rPr>
                        <a:t>58</a:t>
                      </a:r>
                      <a:r>
                        <a:rPr lang="id-ID" sz="700" b="0" i="0" u="none" strike="noStrike" dirty="0">
                          <a:solidFill>
                            <a:srgbClr val="000000"/>
                          </a:solidFill>
                          <a:effectLst/>
                          <a:latin typeface="Segoe UI" panose="020B0502040204020203" pitchFamily="34" charset="0"/>
                        </a:rPr>
                        <a:t>%</a:t>
                      </a:r>
                    </a:p>
                  </a:txBody>
                  <a:tcPr marL="9525" marR="9525" marT="9525" marB="0" anchor="ctr">
                    <a:noFill/>
                  </a:tcPr>
                </a:tc>
                <a:tc>
                  <a:txBody>
                    <a:bodyPr/>
                    <a:lstStyle/>
                    <a:p>
                      <a:pPr marL="0" marR="0" lvl="0" indent="0" algn="ctr" defTabSz="755294" rtl="0" eaLnBrk="1" fontAlgn="b"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rPr>
                        <a:t>-2</a:t>
                      </a:r>
                      <a:r>
                        <a:rPr kumimoji="0" lang="id-ID" sz="7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rPr>
                        <a:t>.</a:t>
                      </a:r>
                      <a:r>
                        <a:rPr kumimoji="0" lang="en-US" sz="7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rPr>
                        <a:t>10</a:t>
                      </a:r>
                      <a:endParaRPr kumimoji="0" lang="id-ID" sz="7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txBody>
                  <a:tcPr marL="9525" marR="9525" marT="9525" marB="0" anchor="ctr">
                    <a:noFill/>
                  </a:tcPr>
                </a:tc>
                <a:extLst>
                  <a:ext uri="{0D108BD9-81ED-4DB2-BD59-A6C34878D82A}">
                    <a16:rowId xmlns:a16="http://schemas.microsoft.com/office/drawing/2014/main" val="2884956168"/>
                  </a:ext>
                </a:extLst>
              </a:tr>
              <a:tr h="196495">
                <a:tc>
                  <a:txBody>
                    <a:bodyPr/>
                    <a:lstStyle/>
                    <a:p>
                      <a:r>
                        <a:rPr lang="en-US" sz="700" dirty="0">
                          <a:latin typeface="Segoe UI" panose="020B0502040204020203" pitchFamily="34" charset="0"/>
                          <a:cs typeface="Segoe UI" panose="020B0502040204020203" pitchFamily="34" charset="0"/>
                        </a:rPr>
                        <a:t>US</a:t>
                      </a:r>
                    </a:p>
                  </a:txBody>
                  <a:tcPr marL="72000" anchor="ctr">
                    <a:noFill/>
                  </a:tcPr>
                </a:tc>
                <a:tc>
                  <a:txBody>
                    <a:bodyPr/>
                    <a:lstStyle/>
                    <a:p>
                      <a:pPr algn="r" fontAlgn="ctr"/>
                      <a:r>
                        <a:rPr lang="en-US" sz="700" b="0" i="0" u="none" strike="noStrike" dirty="0">
                          <a:solidFill>
                            <a:srgbClr val="000000"/>
                          </a:solidFill>
                          <a:effectLst/>
                          <a:latin typeface="Segoe UI" panose="020B0502040204020203" pitchFamily="34" charset="0"/>
                        </a:rPr>
                        <a:t>3</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99</a:t>
                      </a:r>
                      <a:r>
                        <a:rPr lang="id-ID" sz="700" b="0" i="0" u="none" strike="noStrike" dirty="0">
                          <a:solidFill>
                            <a:srgbClr val="000000"/>
                          </a:solidFill>
                          <a:effectLst/>
                          <a:latin typeface="Segoe UI" panose="020B0502040204020203" pitchFamily="34" charset="0"/>
                        </a:rPr>
                        <a:t>%</a:t>
                      </a:r>
                    </a:p>
                  </a:txBody>
                  <a:tcPr marL="9525" marR="9525" marT="9525" marB="0" anchor="ctr">
                    <a:noFill/>
                  </a:tcPr>
                </a:tc>
                <a:tc>
                  <a:txBody>
                    <a:bodyPr/>
                    <a:lstStyle/>
                    <a:p>
                      <a:pPr algn="ctr" fontAlgn="b"/>
                      <a:r>
                        <a:rPr lang="en-US" sz="700" b="0" i="0" u="none" strike="noStrike" dirty="0">
                          <a:solidFill>
                            <a:srgbClr val="000000"/>
                          </a:solidFill>
                          <a:effectLst/>
                          <a:latin typeface="Segoe UI" panose="020B0502040204020203" pitchFamily="34" charset="0"/>
                        </a:rPr>
                        <a:t>-7</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00</a:t>
                      </a:r>
                      <a:endParaRPr lang="id-ID" sz="700" b="0" i="0" u="none" strike="noStrike" dirty="0">
                        <a:solidFill>
                          <a:srgbClr val="000000"/>
                        </a:solidFill>
                        <a:effectLst/>
                        <a:latin typeface="Segoe UI" panose="020B0502040204020203" pitchFamily="34" charset="0"/>
                      </a:endParaRPr>
                    </a:p>
                  </a:txBody>
                  <a:tcPr marL="9525" marR="9525" marT="9525" marB="0" anchor="ctr">
                    <a:noFill/>
                  </a:tcPr>
                </a:tc>
                <a:extLst>
                  <a:ext uri="{0D108BD9-81ED-4DB2-BD59-A6C34878D82A}">
                    <a16:rowId xmlns:a16="http://schemas.microsoft.com/office/drawing/2014/main" val="162129221"/>
                  </a:ext>
                </a:extLst>
              </a:tr>
              <a:tr h="196495">
                <a:tc>
                  <a:txBody>
                    <a:bodyPr/>
                    <a:lstStyle/>
                    <a:p>
                      <a:r>
                        <a:rPr lang="en-US" sz="700" dirty="0">
                          <a:latin typeface="Segoe UI" panose="020B0502040204020203" pitchFamily="34" charset="0"/>
                          <a:cs typeface="Segoe UI" panose="020B0502040204020203" pitchFamily="34" charset="0"/>
                        </a:rPr>
                        <a:t>UK</a:t>
                      </a:r>
                    </a:p>
                  </a:txBody>
                  <a:tcPr marL="72000" anchor="ctr">
                    <a:noFill/>
                  </a:tcPr>
                </a:tc>
                <a:tc>
                  <a:txBody>
                    <a:bodyPr/>
                    <a:lstStyle/>
                    <a:p>
                      <a:pPr algn="r" fontAlgn="ctr"/>
                      <a:r>
                        <a:rPr lang="en-US" sz="700" b="0" i="0" u="none" strike="noStrike" dirty="0">
                          <a:solidFill>
                            <a:srgbClr val="000000"/>
                          </a:solidFill>
                          <a:effectLst/>
                          <a:latin typeface="Segoe UI" panose="020B0502040204020203" pitchFamily="34" charset="0"/>
                        </a:rPr>
                        <a:t>3</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79</a:t>
                      </a:r>
                      <a:r>
                        <a:rPr lang="id-ID" sz="700" b="0" i="0" u="none" strike="noStrike" dirty="0">
                          <a:solidFill>
                            <a:srgbClr val="000000"/>
                          </a:solidFill>
                          <a:effectLst/>
                          <a:latin typeface="Segoe UI" panose="020B0502040204020203" pitchFamily="34" charset="0"/>
                        </a:rPr>
                        <a:t>%</a:t>
                      </a:r>
                    </a:p>
                  </a:txBody>
                  <a:tcPr marL="9525" marR="9525" marT="9525" marB="0" anchor="ctr">
                    <a:noFill/>
                  </a:tcPr>
                </a:tc>
                <a:tc>
                  <a:txBody>
                    <a:bodyPr/>
                    <a:lstStyle/>
                    <a:p>
                      <a:pPr algn="ctr" fontAlgn="b"/>
                      <a:r>
                        <a:rPr lang="en-US" sz="700" b="0" i="0" u="none" strike="noStrike" dirty="0">
                          <a:solidFill>
                            <a:srgbClr val="000000"/>
                          </a:solidFill>
                          <a:effectLst/>
                          <a:latin typeface="Segoe UI" panose="020B0502040204020203" pitchFamily="34" charset="0"/>
                        </a:rPr>
                        <a:t>-10</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70</a:t>
                      </a:r>
                      <a:endParaRPr lang="id-ID" sz="700" b="0" i="0" u="none" strike="noStrike" dirty="0">
                        <a:solidFill>
                          <a:srgbClr val="000000"/>
                        </a:solidFill>
                        <a:effectLst/>
                        <a:latin typeface="Segoe UI" panose="020B0502040204020203" pitchFamily="34" charset="0"/>
                      </a:endParaRPr>
                    </a:p>
                  </a:txBody>
                  <a:tcPr marL="9525" marR="9525" marT="9525" marB="0" anchor="ctr">
                    <a:noFill/>
                  </a:tcPr>
                </a:tc>
                <a:extLst>
                  <a:ext uri="{0D108BD9-81ED-4DB2-BD59-A6C34878D82A}">
                    <a16:rowId xmlns:a16="http://schemas.microsoft.com/office/drawing/2014/main" val="300701014"/>
                  </a:ext>
                </a:extLst>
              </a:tr>
              <a:tr h="0">
                <a:tc>
                  <a:txBody>
                    <a:bodyPr/>
                    <a:lstStyle/>
                    <a:p>
                      <a:r>
                        <a:rPr lang="en-US" sz="700" dirty="0">
                          <a:latin typeface="Segoe UI" panose="020B0502040204020203" pitchFamily="34" charset="0"/>
                          <a:cs typeface="Segoe UI" panose="020B0502040204020203" pitchFamily="34" charset="0"/>
                        </a:rPr>
                        <a:t>JP</a:t>
                      </a:r>
                    </a:p>
                  </a:txBody>
                  <a:tcPr marL="72000" anchor="ctr">
                    <a:noFill/>
                  </a:tcPr>
                </a:tc>
                <a:tc>
                  <a:txBody>
                    <a:bodyPr/>
                    <a:lstStyle/>
                    <a:p>
                      <a:pPr algn="r" fontAlgn="ctr"/>
                      <a:r>
                        <a:rPr lang="id-ID" sz="700" b="0" i="0" u="none" strike="noStrike" dirty="0">
                          <a:solidFill>
                            <a:srgbClr val="000000"/>
                          </a:solidFill>
                          <a:effectLst/>
                          <a:latin typeface="Segoe UI" panose="020B0502040204020203" pitchFamily="34" charset="0"/>
                        </a:rPr>
                        <a:t>0.</a:t>
                      </a:r>
                      <a:r>
                        <a:rPr lang="en-US" sz="700" b="0" i="0" u="none" strike="noStrike" dirty="0">
                          <a:solidFill>
                            <a:srgbClr val="000000"/>
                          </a:solidFill>
                          <a:effectLst/>
                          <a:latin typeface="Segoe UI" panose="020B0502040204020203" pitchFamily="34" charset="0"/>
                        </a:rPr>
                        <a:t>73</a:t>
                      </a:r>
                      <a:r>
                        <a:rPr lang="id-ID" sz="700" b="0" i="0" u="none" strike="noStrike" dirty="0">
                          <a:solidFill>
                            <a:srgbClr val="000000"/>
                          </a:solidFill>
                          <a:effectLst/>
                          <a:latin typeface="Segoe UI" panose="020B0502040204020203" pitchFamily="34" charset="0"/>
                        </a:rPr>
                        <a:t>%</a:t>
                      </a:r>
                    </a:p>
                  </a:txBody>
                  <a:tcPr marL="9525" marR="9525" marT="9525" marB="0" anchor="ctr">
                    <a:noFill/>
                  </a:tcPr>
                </a:tc>
                <a:tc>
                  <a:txBody>
                    <a:bodyPr/>
                    <a:lstStyle/>
                    <a:p>
                      <a:pPr algn="ctr" fontAlgn="b"/>
                      <a:r>
                        <a:rPr lang="en-US" sz="700" b="0" i="0" u="none" strike="noStrike" dirty="0">
                          <a:solidFill>
                            <a:srgbClr val="000000"/>
                          </a:solidFill>
                          <a:effectLst/>
                          <a:latin typeface="Segoe UI" panose="020B0502040204020203" pitchFamily="34" charset="0"/>
                        </a:rPr>
                        <a:t>+1</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50</a:t>
                      </a:r>
                      <a:endParaRPr lang="id-ID" sz="700" b="0" i="0" u="none" strike="noStrike" dirty="0">
                        <a:solidFill>
                          <a:srgbClr val="000000"/>
                        </a:solidFill>
                        <a:effectLst/>
                        <a:latin typeface="Segoe UI" panose="020B0502040204020203" pitchFamily="34" charset="0"/>
                      </a:endParaRPr>
                    </a:p>
                  </a:txBody>
                  <a:tcPr marL="9525" marR="9525" marT="9525" marB="0" anchor="ctr">
                    <a:noFill/>
                  </a:tcPr>
                </a:tc>
                <a:extLst>
                  <a:ext uri="{0D108BD9-81ED-4DB2-BD59-A6C34878D82A}">
                    <a16:rowId xmlns:a16="http://schemas.microsoft.com/office/drawing/2014/main" val="1566172951"/>
                  </a:ext>
                </a:extLst>
              </a:tr>
              <a:tr h="0">
                <a:tc>
                  <a:txBody>
                    <a:bodyPr/>
                    <a:lstStyle/>
                    <a:p>
                      <a:r>
                        <a:rPr lang="en-US" sz="700" dirty="0">
                          <a:latin typeface="Segoe UI" panose="020B0502040204020203" pitchFamily="34" charset="0"/>
                          <a:cs typeface="Segoe UI" panose="020B0502040204020203" pitchFamily="34" charset="0"/>
                        </a:rPr>
                        <a:t>CN</a:t>
                      </a:r>
                    </a:p>
                  </a:txBody>
                  <a:tcPr marL="72000" anchor="ctr">
                    <a:noFill/>
                  </a:tcPr>
                </a:tc>
                <a:tc>
                  <a:txBody>
                    <a:bodyPr/>
                    <a:lstStyle/>
                    <a:p>
                      <a:pPr algn="r" fontAlgn="ctr"/>
                      <a:r>
                        <a:rPr lang="id-ID" sz="700" b="0" i="0" u="none" strike="noStrike" dirty="0">
                          <a:solidFill>
                            <a:srgbClr val="000000"/>
                          </a:solidFill>
                          <a:effectLst/>
                          <a:latin typeface="Segoe UI" panose="020B0502040204020203" pitchFamily="34" charset="0"/>
                        </a:rPr>
                        <a:t>2.</a:t>
                      </a:r>
                      <a:r>
                        <a:rPr lang="en-US" sz="700" b="0" i="0" u="none" strike="noStrike" dirty="0">
                          <a:solidFill>
                            <a:srgbClr val="000000"/>
                          </a:solidFill>
                          <a:effectLst/>
                          <a:latin typeface="Segoe UI" panose="020B0502040204020203" pitchFamily="34" charset="0"/>
                        </a:rPr>
                        <a:t>43</a:t>
                      </a:r>
                      <a:r>
                        <a:rPr lang="id-ID" sz="700" b="0" i="0" u="none" strike="noStrike" dirty="0">
                          <a:solidFill>
                            <a:srgbClr val="000000"/>
                          </a:solidFill>
                          <a:effectLst/>
                          <a:latin typeface="Segoe UI" panose="020B0502040204020203" pitchFamily="34" charset="0"/>
                        </a:rPr>
                        <a:t>%</a:t>
                      </a:r>
                    </a:p>
                  </a:txBody>
                  <a:tcPr marL="9525" marR="9525" marT="9525" marB="0" anchor="ctr">
                    <a:noFill/>
                  </a:tcPr>
                </a:tc>
                <a:tc>
                  <a:txBody>
                    <a:bodyPr/>
                    <a:lstStyle/>
                    <a:p>
                      <a:pPr algn="ctr" fontAlgn="b"/>
                      <a:r>
                        <a:rPr lang="en-US" sz="700" b="0" i="0" u="none" strike="noStrike" dirty="0">
                          <a:solidFill>
                            <a:srgbClr val="000000"/>
                          </a:solidFill>
                          <a:effectLst/>
                          <a:latin typeface="Segoe UI" panose="020B0502040204020203" pitchFamily="34" charset="0"/>
                        </a:rPr>
                        <a:t>-2</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4</a:t>
                      </a:r>
                      <a:r>
                        <a:rPr lang="id-ID" sz="700" b="0" i="0" u="none" strike="noStrike" dirty="0">
                          <a:solidFill>
                            <a:srgbClr val="000000"/>
                          </a:solidFill>
                          <a:effectLst/>
                          <a:latin typeface="Segoe UI" panose="020B0502040204020203" pitchFamily="34" charset="0"/>
                        </a:rPr>
                        <a:t>0</a:t>
                      </a:r>
                    </a:p>
                  </a:txBody>
                  <a:tcPr marL="9525" marR="9525" marT="9525" marB="0" anchor="ctr">
                    <a:noFill/>
                  </a:tcPr>
                </a:tc>
                <a:extLst>
                  <a:ext uri="{0D108BD9-81ED-4DB2-BD59-A6C34878D82A}">
                    <a16:rowId xmlns:a16="http://schemas.microsoft.com/office/drawing/2014/main" val="3650891830"/>
                  </a:ext>
                </a:extLst>
              </a:tr>
              <a:tr h="196495">
                <a:tc>
                  <a:txBody>
                    <a:bodyPr/>
                    <a:lstStyle/>
                    <a:p>
                      <a:r>
                        <a:rPr lang="en-US" sz="700" dirty="0">
                          <a:latin typeface="Segoe UI" panose="020B0502040204020203" pitchFamily="34" charset="0"/>
                          <a:cs typeface="Segoe UI" panose="020B0502040204020203" pitchFamily="34" charset="0"/>
                        </a:rPr>
                        <a:t>MY</a:t>
                      </a:r>
                    </a:p>
                  </a:txBody>
                  <a:tcPr marL="72000" anchor="ctr">
                    <a:lnB w="12700" cmpd="sng">
                      <a:noFill/>
                    </a:lnB>
                    <a:noFill/>
                  </a:tcPr>
                </a:tc>
                <a:tc>
                  <a:txBody>
                    <a:bodyPr/>
                    <a:lstStyle/>
                    <a:p>
                      <a:pPr algn="r" fontAlgn="ctr"/>
                      <a:r>
                        <a:rPr lang="id-ID" sz="700" b="0" i="0" u="none" strike="noStrike" dirty="0">
                          <a:solidFill>
                            <a:srgbClr val="000000"/>
                          </a:solidFill>
                          <a:effectLst/>
                          <a:latin typeface="Segoe UI" panose="020B0502040204020203" pitchFamily="34" charset="0"/>
                        </a:rPr>
                        <a:t>3.</a:t>
                      </a:r>
                      <a:r>
                        <a:rPr lang="en-US" sz="700" b="0" i="0" u="none" strike="noStrike" dirty="0">
                          <a:solidFill>
                            <a:srgbClr val="000000"/>
                          </a:solidFill>
                          <a:effectLst/>
                          <a:latin typeface="Segoe UI" panose="020B0502040204020203" pitchFamily="34" charset="0"/>
                        </a:rPr>
                        <a:t>78</a:t>
                      </a:r>
                      <a:r>
                        <a:rPr lang="id-ID" sz="700" b="0" i="0" u="none" strike="noStrike" dirty="0">
                          <a:solidFill>
                            <a:srgbClr val="000000"/>
                          </a:solidFill>
                          <a:effectLst/>
                          <a:latin typeface="Segoe UI" panose="020B0502040204020203" pitchFamily="34" charset="0"/>
                        </a:rPr>
                        <a:t>%</a:t>
                      </a:r>
                    </a:p>
                  </a:txBody>
                  <a:tcPr marL="9525" marR="9525" marT="9525" marB="0" anchor="ctr">
                    <a:lnB w="12700" cmpd="sng">
                      <a:noFill/>
                    </a:lnB>
                    <a:noFill/>
                  </a:tcPr>
                </a:tc>
                <a:tc>
                  <a:txBody>
                    <a:bodyPr/>
                    <a:lstStyle/>
                    <a:p>
                      <a:pPr algn="ctr" fontAlgn="b"/>
                      <a:r>
                        <a:rPr lang="en-US" sz="700" b="0" i="0" u="none" strike="noStrike" dirty="0">
                          <a:solidFill>
                            <a:srgbClr val="000000"/>
                          </a:solidFill>
                          <a:effectLst/>
                          <a:latin typeface="Segoe UI" panose="020B0502040204020203" pitchFamily="34" charset="0"/>
                        </a:rPr>
                        <a:t>-0</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2</a:t>
                      </a:r>
                      <a:r>
                        <a:rPr lang="id-ID" sz="700" b="0" i="0" u="none" strike="noStrike" dirty="0">
                          <a:solidFill>
                            <a:srgbClr val="000000"/>
                          </a:solidFill>
                          <a:effectLst/>
                          <a:latin typeface="Segoe UI" panose="020B0502040204020203" pitchFamily="34" charset="0"/>
                        </a:rPr>
                        <a:t>0</a:t>
                      </a:r>
                    </a:p>
                  </a:txBody>
                  <a:tcPr marL="9525" marR="9525" marT="9525" marB="0" anchor="ctr">
                    <a:lnB w="12700" cmpd="sng">
                      <a:noFill/>
                    </a:lnB>
                    <a:noFill/>
                  </a:tcPr>
                </a:tc>
                <a:extLst>
                  <a:ext uri="{0D108BD9-81ED-4DB2-BD59-A6C34878D82A}">
                    <a16:rowId xmlns:a16="http://schemas.microsoft.com/office/drawing/2014/main" val="2590129358"/>
                  </a:ext>
                </a:extLst>
              </a:tr>
              <a:tr h="196495">
                <a:tc>
                  <a:txBody>
                    <a:bodyPr/>
                    <a:lstStyle/>
                    <a:p>
                      <a:r>
                        <a:rPr lang="en-US" sz="700" dirty="0">
                          <a:latin typeface="Segoe UI" panose="020B0502040204020203" pitchFamily="34" charset="0"/>
                          <a:cs typeface="Segoe UI" panose="020B0502040204020203" pitchFamily="34" charset="0"/>
                        </a:rPr>
                        <a:t>TH</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sz="700" b="0" i="0" u="none" strike="noStrike" dirty="0">
                          <a:solidFill>
                            <a:srgbClr val="000000"/>
                          </a:solidFill>
                          <a:effectLst/>
                          <a:latin typeface="Segoe UI" panose="020B0502040204020203" pitchFamily="34" charset="0"/>
                        </a:rPr>
                        <a:t>2</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63</a:t>
                      </a:r>
                      <a:r>
                        <a:rPr lang="id-ID" sz="700" b="0" i="0" u="none" strike="noStrike" dirty="0">
                          <a:solidFill>
                            <a:srgbClr val="000000"/>
                          </a:solidFill>
                          <a:effectLst/>
                          <a:latin typeface="Segoe UI" panose="020B0502040204020203" pitchFamily="34" charset="0"/>
                        </a:rPr>
                        <a:t>%</a:t>
                      </a:r>
                    </a:p>
                  </a:txBody>
                  <a:tcPr marL="9525" marR="9525" marT="9525"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700" b="0" i="0" u="none" strike="noStrike" dirty="0">
                          <a:solidFill>
                            <a:srgbClr val="000000"/>
                          </a:solidFill>
                          <a:effectLst/>
                          <a:latin typeface="Segoe UI" panose="020B0502040204020203" pitchFamily="34" charset="0"/>
                        </a:rPr>
                        <a:t>-2</a:t>
                      </a:r>
                      <a:r>
                        <a:rPr lang="id-ID" sz="700" b="0" i="0" u="none" strike="noStrike" dirty="0">
                          <a:solidFill>
                            <a:srgbClr val="000000"/>
                          </a:solidFill>
                          <a:effectLst/>
                          <a:latin typeface="Segoe UI" panose="020B0502040204020203" pitchFamily="34" charset="0"/>
                        </a:rPr>
                        <a:t>.</a:t>
                      </a:r>
                      <a:r>
                        <a:rPr lang="en-US" sz="700" b="0" i="0" u="none" strike="noStrike" dirty="0">
                          <a:solidFill>
                            <a:srgbClr val="000000"/>
                          </a:solidFill>
                          <a:effectLst/>
                          <a:latin typeface="Segoe UI" panose="020B0502040204020203" pitchFamily="34" charset="0"/>
                        </a:rPr>
                        <a:t>80</a:t>
                      </a:r>
                      <a:endParaRPr lang="id-ID" sz="700" b="0" i="0" u="none" strike="noStrike" dirty="0">
                        <a:solidFill>
                          <a:srgbClr val="000000"/>
                        </a:solidFill>
                        <a:effectLst/>
                        <a:latin typeface="Segoe UI" panose="020B0502040204020203" pitchFamily="34" charset="0"/>
                      </a:endParaRPr>
                    </a:p>
                  </a:txBody>
                  <a:tcPr marL="9525" marR="9525" marT="9525"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4807174"/>
                  </a:ext>
                </a:extLst>
              </a:tr>
              <a:tr h="196495">
                <a:tc>
                  <a:txBody>
                    <a:bodyPr/>
                    <a:lstStyle/>
                    <a:p>
                      <a:r>
                        <a:rPr lang="en-US" sz="700" b="1" dirty="0">
                          <a:latin typeface="Segoe UI" panose="020B0502040204020203" pitchFamily="34" charset="0"/>
                          <a:cs typeface="Segoe UI" panose="020B0502040204020203" pitchFamily="34" charset="0"/>
                        </a:rPr>
                        <a:t>Exchange Rate </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sz="700" b="1" dirty="0">
                          <a:latin typeface="Segoe UI" panose="020B0502040204020203" pitchFamily="34" charset="0"/>
                          <a:cs typeface="Segoe UI" panose="020B0502040204020203" pitchFamily="34" charset="0"/>
                        </a:rPr>
                        <a:t>Last</a:t>
                      </a:r>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700" b="1" dirty="0">
                          <a:latin typeface="Segoe UI" panose="020B0502040204020203" pitchFamily="34" charset="0"/>
                          <a:cs typeface="Segoe UI" panose="020B0502040204020203" pitchFamily="34" charset="0"/>
                        </a:rPr>
                        <a:t>%</a:t>
                      </a:r>
                    </a:p>
                  </a:txBody>
                  <a:tcPr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75695950"/>
                  </a:ext>
                </a:extLst>
              </a:tr>
              <a:tr h="196495">
                <a:tc>
                  <a:txBody>
                    <a:bodyPr/>
                    <a:lstStyle/>
                    <a:p>
                      <a:r>
                        <a:rPr lang="en-US" sz="700" dirty="0">
                          <a:latin typeface="Segoe UI" panose="020B0502040204020203" pitchFamily="34" charset="0"/>
                          <a:cs typeface="Segoe UI" panose="020B0502040204020203" pitchFamily="34" charset="0"/>
                        </a:rPr>
                        <a:t>USD/IDR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        15,780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0.00%</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1814431"/>
                  </a:ext>
                </a:extLst>
              </a:tr>
              <a:tr h="196495">
                <a:tc>
                  <a:txBody>
                    <a:bodyPr/>
                    <a:lstStyle/>
                    <a:p>
                      <a:r>
                        <a:rPr lang="en-US" sz="700" dirty="0">
                          <a:latin typeface="Segoe UI" panose="020B0502040204020203" pitchFamily="34" charset="0"/>
                          <a:cs typeface="Segoe UI" panose="020B0502040204020203" pitchFamily="34" charset="0"/>
                        </a:rPr>
                        <a:t>EUR/IDR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        17,065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-0.09%</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619604"/>
                  </a:ext>
                </a:extLst>
              </a:tr>
              <a:tr h="196495">
                <a:tc>
                  <a:txBody>
                    <a:bodyPr/>
                    <a:lstStyle/>
                    <a:p>
                      <a:r>
                        <a:rPr lang="en-US" sz="700" dirty="0">
                          <a:latin typeface="Segoe UI" panose="020B0502040204020203" pitchFamily="34" charset="0"/>
                          <a:cs typeface="Segoe UI" panose="020B0502040204020203" pitchFamily="34" charset="0"/>
                        </a:rPr>
                        <a:t>GBP/IDR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        20,012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-0.07%</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8156801"/>
                  </a:ext>
                </a:extLst>
              </a:tr>
              <a:tr h="196495">
                <a:tc>
                  <a:txBody>
                    <a:bodyPr/>
                    <a:lstStyle/>
                    <a:p>
                      <a:r>
                        <a:rPr lang="en-US" sz="700" dirty="0">
                          <a:latin typeface="Segoe UI" panose="020B0502040204020203" pitchFamily="34" charset="0"/>
                          <a:cs typeface="Segoe UI" panose="020B0502040204020203" pitchFamily="34" charset="0"/>
                        </a:rPr>
                        <a:t>HKD/IDR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          2,018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-0.02%</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2704900"/>
                  </a:ext>
                </a:extLst>
              </a:tr>
              <a:tr h="196495">
                <a:tc>
                  <a:txBody>
                    <a:bodyPr/>
                    <a:lstStyle/>
                    <a:p>
                      <a:r>
                        <a:rPr lang="en-US" sz="700" dirty="0">
                          <a:latin typeface="Segoe UI" panose="020B0502040204020203" pitchFamily="34" charset="0"/>
                          <a:cs typeface="Segoe UI" panose="020B0502040204020203" pitchFamily="34" charset="0"/>
                        </a:rPr>
                        <a:t>SGD/IDR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        11,776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a:solidFill>
                            <a:srgbClr val="000000"/>
                          </a:solidFill>
                          <a:effectLst/>
                          <a:latin typeface="Segoe UI" panose="020B0502040204020203" pitchFamily="34" charset="0"/>
                        </a:rPr>
                        <a:t>-0.05%</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643462"/>
                  </a:ext>
                </a:extLst>
              </a:tr>
              <a:tr h="196495">
                <a:tc>
                  <a:txBody>
                    <a:bodyPr/>
                    <a:lstStyle/>
                    <a:p>
                      <a:r>
                        <a:rPr lang="en-US" sz="700" dirty="0">
                          <a:latin typeface="Segoe UI" panose="020B0502040204020203" pitchFamily="34" charset="0"/>
                          <a:cs typeface="Segoe UI" panose="020B0502040204020203" pitchFamily="34" charset="0"/>
                        </a:rPr>
                        <a:t>AUD/IDR</a:t>
                      </a:r>
                    </a:p>
                  </a:txBody>
                  <a:tcPr marL="7200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        10,398 </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ID" sz="700" b="0" i="0" u="none" strike="noStrike" dirty="0">
                          <a:solidFill>
                            <a:srgbClr val="000000"/>
                          </a:solidFill>
                          <a:effectLst/>
                          <a:latin typeface="Segoe UI" panose="020B0502040204020203" pitchFamily="34" charset="0"/>
                        </a:rPr>
                        <a:t>-0.18%</a:t>
                      </a:r>
                    </a:p>
                  </a:txBody>
                  <a:tcPr marL="7620" marR="7620" marT="7620" marB="0" anchor="ctr">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9678431"/>
                  </a:ext>
                </a:extLst>
              </a:tr>
            </a:tbl>
          </a:graphicData>
        </a:graphic>
      </p:graphicFrame>
      <p:graphicFrame>
        <p:nvGraphicFramePr>
          <p:cNvPr id="9" name="Table 20">
            <a:extLst>
              <a:ext uri="{FF2B5EF4-FFF2-40B4-BE49-F238E27FC236}">
                <a16:creationId xmlns:a16="http://schemas.microsoft.com/office/drawing/2014/main" id="{68523152-5CC0-C3C9-059F-F1B461E8EF8D}"/>
              </a:ext>
            </a:extLst>
          </p:cNvPr>
          <p:cNvGraphicFramePr>
            <a:graphicFrameLocks noGrp="1"/>
          </p:cNvGraphicFramePr>
          <p:nvPr>
            <p:extLst>
              <p:ext uri="{D42A27DB-BD31-4B8C-83A1-F6EECF244321}">
                <p14:modId xmlns:p14="http://schemas.microsoft.com/office/powerpoint/2010/main" val="1312038703"/>
              </p:ext>
            </p:extLst>
          </p:nvPr>
        </p:nvGraphicFramePr>
        <p:xfrm>
          <a:off x="2302424" y="7001951"/>
          <a:ext cx="4870752" cy="1251145"/>
        </p:xfrm>
        <a:graphic>
          <a:graphicData uri="http://schemas.openxmlformats.org/drawingml/2006/table">
            <a:tbl>
              <a:tblPr firstRow="1" bandRow="1">
                <a:tableStyleId>{5C22544A-7EE6-4342-B048-85BDC9FD1C3A}</a:tableStyleId>
              </a:tblPr>
              <a:tblGrid>
                <a:gridCol w="811792">
                  <a:extLst>
                    <a:ext uri="{9D8B030D-6E8A-4147-A177-3AD203B41FA5}">
                      <a16:colId xmlns:a16="http://schemas.microsoft.com/office/drawing/2014/main" val="2900175937"/>
                    </a:ext>
                  </a:extLst>
                </a:gridCol>
                <a:gridCol w="811792">
                  <a:extLst>
                    <a:ext uri="{9D8B030D-6E8A-4147-A177-3AD203B41FA5}">
                      <a16:colId xmlns:a16="http://schemas.microsoft.com/office/drawing/2014/main" val="3416422573"/>
                    </a:ext>
                  </a:extLst>
                </a:gridCol>
                <a:gridCol w="811792">
                  <a:extLst>
                    <a:ext uri="{9D8B030D-6E8A-4147-A177-3AD203B41FA5}">
                      <a16:colId xmlns:a16="http://schemas.microsoft.com/office/drawing/2014/main" val="2137700643"/>
                    </a:ext>
                  </a:extLst>
                </a:gridCol>
                <a:gridCol w="811792">
                  <a:extLst>
                    <a:ext uri="{9D8B030D-6E8A-4147-A177-3AD203B41FA5}">
                      <a16:colId xmlns:a16="http://schemas.microsoft.com/office/drawing/2014/main" val="81291760"/>
                    </a:ext>
                  </a:extLst>
                </a:gridCol>
                <a:gridCol w="811792">
                  <a:extLst>
                    <a:ext uri="{9D8B030D-6E8A-4147-A177-3AD203B41FA5}">
                      <a16:colId xmlns:a16="http://schemas.microsoft.com/office/drawing/2014/main" val="5311821"/>
                    </a:ext>
                  </a:extLst>
                </a:gridCol>
                <a:gridCol w="811792">
                  <a:extLst>
                    <a:ext uri="{9D8B030D-6E8A-4147-A177-3AD203B41FA5}">
                      <a16:colId xmlns:a16="http://schemas.microsoft.com/office/drawing/2014/main" val="1829006820"/>
                    </a:ext>
                  </a:extLst>
                </a:gridCol>
              </a:tblGrid>
              <a:tr h="207557">
                <a:tc gridSpan="5">
                  <a:txBody>
                    <a:bodyPr/>
                    <a:lstStyle/>
                    <a:p>
                      <a:r>
                        <a:rPr lang="en-US" sz="800" b="1" dirty="0">
                          <a:solidFill>
                            <a:srgbClr val="002060"/>
                          </a:solidFill>
                          <a:latin typeface="Segoe UI" panose="020B0502040204020203" pitchFamily="34" charset="0"/>
                          <a:cs typeface="Segoe UI" panose="020B0502040204020203" pitchFamily="34" charset="0"/>
                        </a:rPr>
                        <a:t>Exhibit 4. Corporate Bond Credit Spread Matrices (Jan 31, 2024)</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a:latin typeface="Segoe UI" panose="020B0502040204020203" pitchFamily="34" charset="0"/>
                        <a:cs typeface="Segoe UI" panose="020B0502040204020203" pitchFamily="34" charset="0"/>
                      </a:endParaRPr>
                    </a:p>
                  </a:txBody>
                  <a:tcPr/>
                </a:tc>
                <a:tc hMerge="1">
                  <a:txBody>
                    <a:bodyPr/>
                    <a:lstStyle/>
                    <a:p>
                      <a:endParaRPr lang="en-US" sz="700" dirty="0">
                        <a:latin typeface="Segoe UI" panose="020B0502040204020203" pitchFamily="34" charset="0"/>
                        <a:cs typeface="Segoe UI" panose="020B0502040204020203" pitchFamily="34" charset="0"/>
                      </a:endParaRPr>
                    </a:p>
                  </a:txBody>
                  <a:tcPr/>
                </a:tc>
                <a:tc>
                  <a:txBody>
                    <a:bodyPr/>
                    <a:lstStyle/>
                    <a:p>
                      <a:endParaRPr lang="en-US" sz="800" b="1" dirty="0">
                        <a:solidFill>
                          <a:srgbClr val="002060"/>
                        </a:solidFill>
                        <a:latin typeface="Segoe UI" panose="020B0502040204020203" pitchFamily="34" charset="0"/>
                        <a:cs typeface="Segoe UI" panose="020B0502040204020203" pitchFamily="34" charset="0"/>
                      </a:endParaRP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4069514"/>
                  </a:ext>
                </a:extLst>
              </a:tr>
              <a:tr h="207557">
                <a:tc>
                  <a:txBody>
                    <a:bodyPr/>
                    <a:lstStyle/>
                    <a:p>
                      <a:r>
                        <a:rPr lang="en-US" sz="660" b="1" dirty="0">
                          <a:latin typeface="Segoe UI" panose="020B0502040204020203" pitchFamily="34" charset="0"/>
                          <a:cs typeface="Segoe UI" panose="020B0502040204020203" pitchFamily="34" charset="0"/>
                        </a:rPr>
                        <a:t>Rating</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0.1</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1</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3</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5</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660" b="1" dirty="0">
                          <a:latin typeface="Segoe UI" panose="020B0502040204020203" pitchFamily="34" charset="0"/>
                          <a:cs typeface="Segoe UI" panose="020B0502040204020203" pitchFamily="34" charset="0"/>
                        </a:rPr>
                        <a:t>10</a:t>
                      </a: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5766512"/>
                  </a:ext>
                </a:extLst>
              </a:tr>
              <a:tr h="207557">
                <a:tc>
                  <a:txBody>
                    <a:bodyPr/>
                    <a:lstStyle/>
                    <a:p>
                      <a:r>
                        <a:rPr lang="en-US" sz="660" dirty="0">
                          <a:latin typeface="Segoe UI" panose="020B0502040204020203" pitchFamily="34" charset="0"/>
                          <a:cs typeface="Segoe UI" panose="020B0502040204020203" pitchFamily="34" charset="0"/>
                        </a:rPr>
                        <a:t>AAA</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36.11</a:t>
                      </a:r>
                    </a:p>
                  </a:txBody>
                  <a:tcPr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0000"/>
                        </a:lnSpc>
                        <a:spcBef>
                          <a:spcPts val="405"/>
                        </a:spcBef>
                      </a:pPr>
                      <a:r>
                        <a:rPr lang="en-US" sz="660" spc="0" baseline="0" dirty="0">
                          <a:latin typeface="Segoe UI" panose="020B0502040204020203" pitchFamily="34" charset="0"/>
                          <a:cs typeface="Segoe UI" panose="020B0502040204020203" pitchFamily="34" charset="0"/>
                        </a:rPr>
                        <a:t>50.95</a:t>
                      </a:r>
                      <a:endParaRPr sz="660" spc="0" baseline="0" dirty="0">
                        <a:latin typeface="Segoe UI" panose="020B0502040204020203" pitchFamily="34" charset="0"/>
                        <a:cs typeface="Segoe UI" panose="020B0502040204020203" pitchFamily="34" charset="0"/>
                      </a:endParaRPr>
                    </a:p>
                  </a:txBody>
                  <a:tcPr marL="0" marR="0" marT="51435" marB="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0000"/>
                        </a:lnSpc>
                        <a:spcBef>
                          <a:spcPts val="405"/>
                        </a:spcBef>
                      </a:pPr>
                      <a:r>
                        <a:rPr lang="id-ID" sz="660" spc="0" baseline="0" dirty="0">
                          <a:latin typeface="Segoe UI" panose="020B0502040204020203" pitchFamily="34" charset="0"/>
                          <a:cs typeface="Segoe UI" panose="020B0502040204020203" pitchFamily="34" charset="0"/>
                        </a:rPr>
                        <a:t>6</a:t>
                      </a:r>
                      <a:r>
                        <a:rPr lang="en-US" sz="660" spc="0" baseline="0" dirty="0">
                          <a:latin typeface="Segoe UI" panose="020B0502040204020203" pitchFamily="34" charset="0"/>
                          <a:cs typeface="Segoe UI" panose="020B0502040204020203" pitchFamily="34" charset="0"/>
                        </a:rPr>
                        <a:t>3.16</a:t>
                      </a:r>
                      <a:endParaRPr sz="660" spc="0" baseline="0" dirty="0">
                        <a:latin typeface="Segoe UI" panose="020B0502040204020203" pitchFamily="34" charset="0"/>
                        <a:cs typeface="Segoe UI" panose="020B0502040204020203" pitchFamily="34" charset="0"/>
                      </a:endParaRPr>
                    </a:p>
                  </a:txBody>
                  <a:tcPr marL="0" marR="0" marT="51435" marB="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0000"/>
                        </a:lnSpc>
                        <a:spcBef>
                          <a:spcPts val="405"/>
                        </a:spcBef>
                      </a:pPr>
                      <a:r>
                        <a:rPr lang="en-US" sz="660" spc="0" baseline="0" dirty="0">
                          <a:latin typeface="Segoe UI" panose="020B0502040204020203" pitchFamily="34" charset="0"/>
                          <a:cs typeface="Segoe UI" panose="020B0502040204020203" pitchFamily="34" charset="0"/>
                        </a:rPr>
                        <a:t>72.77</a:t>
                      </a:r>
                      <a:endParaRPr sz="660" spc="0" baseline="0" dirty="0">
                        <a:latin typeface="Segoe UI" panose="020B0502040204020203" pitchFamily="34" charset="0"/>
                        <a:cs typeface="Segoe UI" panose="020B0502040204020203" pitchFamily="34" charset="0"/>
                      </a:endParaRPr>
                    </a:p>
                  </a:txBody>
                  <a:tcPr marL="0" marR="0" marT="51435" marB="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0000"/>
                        </a:lnSpc>
                        <a:spcBef>
                          <a:spcPts val="405"/>
                        </a:spcBef>
                      </a:pPr>
                      <a:r>
                        <a:rPr lang="en-US" sz="660" spc="0" baseline="0" dirty="0">
                          <a:latin typeface="Segoe UI" panose="020B0502040204020203" pitchFamily="34" charset="0"/>
                          <a:cs typeface="Segoe UI" panose="020B0502040204020203" pitchFamily="34" charset="0"/>
                        </a:rPr>
                        <a:t>85.45</a:t>
                      </a:r>
                      <a:endParaRPr sz="660" spc="0" baseline="0" dirty="0">
                        <a:latin typeface="Segoe UI" panose="020B0502040204020203" pitchFamily="34" charset="0"/>
                        <a:cs typeface="Segoe UI" panose="020B0502040204020203" pitchFamily="34" charset="0"/>
                      </a:endParaRPr>
                    </a:p>
                  </a:txBody>
                  <a:tcPr marL="0" marR="0" marT="51435" marB="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20550348"/>
                  </a:ext>
                </a:extLst>
              </a:tr>
              <a:tr h="207557">
                <a:tc>
                  <a:txBody>
                    <a:bodyPr/>
                    <a:lstStyle/>
                    <a:p>
                      <a:r>
                        <a:rPr lang="en-US" sz="660" dirty="0">
                          <a:latin typeface="Segoe UI" panose="020B0502040204020203" pitchFamily="34" charset="0"/>
                          <a:cs typeface="Segoe UI" panose="020B0502040204020203" pitchFamily="34" charset="0"/>
                        </a:rPr>
                        <a:t>AA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72.57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114.58</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141.99</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sz="660" spc="0" baseline="0" dirty="0">
                          <a:latin typeface="Segoe UI" panose="020B0502040204020203" pitchFamily="34" charset="0"/>
                          <a:cs typeface="Segoe UI" panose="020B0502040204020203" pitchFamily="34" charset="0"/>
                        </a:rPr>
                        <a:t>1</a:t>
                      </a:r>
                      <a:r>
                        <a:rPr lang="en-US" sz="660" spc="0" baseline="0" dirty="0">
                          <a:latin typeface="Segoe UI" panose="020B0502040204020203" pitchFamily="34" charset="0"/>
                          <a:cs typeface="Segoe UI" panose="020B0502040204020203" pitchFamily="34" charset="0"/>
                        </a:rPr>
                        <a:t>60.62</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sz="660" spc="0" baseline="0" dirty="0">
                          <a:latin typeface="Segoe UI" panose="020B0502040204020203" pitchFamily="34" charset="0"/>
                          <a:cs typeface="Segoe UI" panose="020B0502040204020203" pitchFamily="34" charset="0"/>
                        </a:rPr>
                        <a:t>1</a:t>
                      </a:r>
                      <a:r>
                        <a:rPr lang="en-US" sz="660" spc="0" baseline="0" dirty="0">
                          <a:latin typeface="Segoe UI" panose="020B0502040204020203" pitchFamily="34" charset="0"/>
                          <a:cs typeface="Segoe UI" panose="020B0502040204020203" pitchFamily="34" charset="0"/>
                        </a:rPr>
                        <a:t>91.10</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40879492"/>
                  </a:ext>
                </a:extLst>
              </a:tr>
              <a:tr h="207557">
                <a:tc>
                  <a:txBody>
                    <a:bodyPr/>
                    <a:lstStyle/>
                    <a:p>
                      <a:r>
                        <a:rPr lang="en-US" sz="660" dirty="0">
                          <a:latin typeface="Segoe UI" panose="020B0502040204020203" pitchFamily="34" charset="0"/>
                          <a:cs typeface="Segoe UI" panose="020B0502040204020203" pitchFamily="34" charset="0"/>
                        </a:rPr>
                        <a:t>A</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125.13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209.96</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sz="660" spc="0" baseline="0" dirty="0">
                          <a:latin typeface="Segoe UI" panose="020B0502040204020203" pitchFamily="34" charset="0"/>
                          <a:cs typeface="Segoe UI" panose="020B0502040204020203" pitchFamily="34" charset="0"/>
                        </a:rPr>
                        <a:t>2</a:t>
                      </a:r>
                      <a:r>
                        <a:rPr lang="en-US" sz="660" spc="0" baseline="0" dirty="0">
                          <a:latin typeface="Segoe UI" panose="020B0502040204020203" pitchFamily="34" charset="0"/>
                          <a:cs typeface="Segoe UI" panose="020B0502040204020203" pitchFamily="34" charset="0"/>
                        </a:rPr>
                        <a:t>72.59</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306.39</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362.17</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5923439"/>
                  </a:ext>
                </a:extLst>
              </a:tr>
              <a:tr h="207557">
                <a:tc>
                  <a:txBody>
                    <a:bodyPr/>
                    <a:lstStyle/>
                    <a:p>
                      <a:r>
                        <a:rPr lang="en-US" sz="660" dirty="0">
                          <a:latin typeface="Segoe UI" panose="020B0502040204020203" pitchFamily="34" charset="0"/>
                          <a:cs typeface="Segoe UI" panose="020B0502040204020203" pitchFamily="34" charset="0"/>
                        </a:rPr>
                        <a:t>BBB</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660" dirty="0">
                          <a:latin typeface="Segoe UI" panose="020B0502040204020203" pitchFamily="34" charset="0"/>
                          <a:cs typeface="Segoe UI" panose="020B0502040204020203" pitchFamily="34" charset="0"/>
                        </a:rPr>
                        <a:t>322.60</a:t>
                      </a:r>
                    </a:p>
                  </a:txBody>
                  <a:tcPr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405.26</a:t>
                      </a:r>
                    </a:p>
                  </a:txBody>
                  <a:tcPr marL="0" marR="0" marT="50165" marB="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395"/>
                        </a:spcBef>
                      </a:pPr>
                      <a:r>
                        <a:rPr sz="660" spc="0" baseline="0" dirty="0">
                          <a:latin typeface="Segoe UI" panose="020B0502040204020203" pitchFamily="34" charset="0"/>
                          <a:cs typeface="Segoe UI" panose="020B0502040204020203" pitchFamily="34" charset="0"/>
                        </a:rPr>
                        <a:t>4</a:t>
                      </a:r>
                      <a:r>
                        <a:rPr lang="en-US" sz="660" spc="0" baseline="0" dirty="0">
                          <a:latin typeface="Segoe UI" panose="020B0502040204020203" pitchFamily="34" charset="0"/>
                          <a:cs typeface="Segoe UI" panose="020B0502040204020203" pitchFamily="34" charset="0"/>
                        </a:rPr>
                        <a:t>55</a:t>
                      </a:r>
                      <a:r>
                        <a:rPr lang="id-ID" sz="660" spc="0" baseline="0" dirty="0">
                          <a:latin typeface="Segoe UI" panose="020B0502040204020203" pitchFamily="34" charset="0"/>
                          <a:cs typeface="Segoe UI" panose="020B0502040204020203" pitchFamily="34" charset="0"/>
                        </a:rPr>
                        <a:t>.</a:t>
                      </a:r>
                      <a:r>
                        <a:rPr lang="en-US" sz="660" spc="0" baseline="0" dirty="0">
                          <a:latin typeface="Segoe UI" panose="020B0502040204020203" pitchFamily="34" charset="0"/>
                          <a:cs typeface="Segoe UI" panose="020B0502040204020203" pitchFamily="34" charset="0"/>
                        </a:rPr>
                        <a:t>53</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506.20</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395"/>
                        </a:spcBef>
                      </a:pPr>
                      <a:r>
                        <a:rPr lang="en-US" sz="660" spc="0" baseline="0" dirty="0">
                          <a:latin typeface="Segoe UI" panose="020B0502040204020203" pitchFamily="34" charset="0"/>
                          <a:cs typeface="Segoe UI" panose="020B0502040204020203" pitchFamily="34" charset="0"/>
                        </a:rPr>
                        <a:t>598.81</a:t>
                      </a:r>
                      <a:endParaRPr sz="660" spc="0" baseline="0" dirty="0">
                        <a:latin typeface="Segoe UI" panose="020B0502040204020203" pitchFamily="34" charset="0"/>
                        <a:cs typeface="Segoe UI" panose="020B0502040204020203" pitchFamily="34" charset="0"/>
                      </a:endParaRPr>
                    </a:p>
                  </a:txBody>
                  <a:tcPr marL="0" marR="0" marT="50165" marB="0">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274993"/>
                  </a:ext>
                </a:extLst>
              </a:tr>
            </a:tbl>
          </a:graphicData>
        </a:graphic>
      </p:graphicFrame>
    </p:spTree>
    <p:extLst>
      <p:ext uri="{BB962C8B-B14F-4D97-AF65-F5344CB8AC3E}">
        <p14:creationId xmlns:p14="http://schemas.microsoft.com/office/powerpoint/2010/main" val="2862445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3750F8-6778-D976-3FB7-691F2630BBCE}"/>
              </a:ext>
            </a:extLst>
          </p:cNvPr>
          <p:cNvPicPr>
            <a:picLocks noChangeAspect="1"/>
          </p:cNvPicPr>
          <p:nvPr/>
        </p:nvPicPr>
        <p:blipFill>
          <a:blip r:embed="rId3"/>
          <a:stretch>
            <a:fillRect/>
          </a:stretch>
        </p:blipFill>
        <p:spPr>
          <a:xfrm>
            <a:off x="-2645" y="-14347"/>
            <a:ext cx="7555970" cy="903031"/>
          </a:xfrm>
          <a:prstGeom prst="rect">
            <a:avLst/>
          </a:prstGeom>
        </p:spPr>
      </p:pic>
      <p:sp>
        <p:nvSpPr>
          <p:cNvPr id="39" name="TextBox 38">
            <a:extLst>
              <a:ext uri="{FF2B5EF4-FFF2-40B4-BE49-F238E27FC236}">
                <a16:creationId xmlns:a16="http://schemas.microsoft.com/office/drawing/2014/main" id="{CA706CBB-96BF-E0A1-801C-C237234DA7FE}"/>
              </a:ext>
            </a:extLst>
          </p:cNvPr>
          <p:cNvSpPr txBox="1"/>
          <p:nvPr/>
        </p:nvSpPr>
        <p:spPr>
          <a:xfrm>
            <a:off x="3563563" y="10346242"/>
            <a:ext cx="3704093" cy="225126"/>
          </a:xfrm>
          <a:prstGeom prst="rect">
            <a:avLst/>
          </a:prstGeom>
          <a:noFill/>
        </p:spPr>
        <p:txBody>
          <a:bodyPr wrap="square">
            <a:spAutoFit/>
          </a:bodyPr>
          <a:lstStyle/>
          <a:p>
            <a:pPr algn="r" defTabSz="986933" fontAlgn="base">
              <a:spcBef>
                <a:spcPct val="0"/>
              </a:spcBef>
              <a:spcAft>
                <a:spcPct val="0"/>
              </a:spcAft>
            </a:pPr>
            <a:r>
              <a:rPr lang="en-US" sz="863" dirty="0">
                <a:solidFill>
                  <a:srgbClr val="000000"/>
                </a:solidFill>
                <a:latin typeface="Segoe UI" pitchFamily="34" charset="0"/>
                <a:cs typeface="Arial" pitchFamily="34" charset="0"/>
              </a:rPr>
              <a:t>Page 2</a:t>
            </a:r>
          </a:p>
        </p:txBody>
      </p:sp>
      <p:sp>
        <p:nvSpPr>
          <p:cNvPr id="15" name="TextBox 14">
            <a:extLst>
              <a:ext uri="{FF2B5EF4-FFF2-40B4-BE49-F238E27FC236}">
                <a16:creationId xmlns:a16="http://schemas.microsoft.com/office/drawing/2014/main" id="{6759E7AB-D47D-4A9C-1BBD-A6B18B00D235}"/>
              </a:ext>
            </a:extLst>
          </p:cNvPr>
          <p:cNvSpPr txBox="1"/>
          <p:nvPr/>
        </p:nvSpPr>
        <p:spPr>
          <a:xfrm>
            <a:off x="369613" y="10346242"/>
            <a:ext cx="3538585" cy="215444"/>
          </a:xfrm>
          <a:prstGeom prst="rect">
            <a:avLst/>
          </a:prstGeom>
          <a:noFill/>
        </p:spPr>
        <p:txBody>
          <a:bodyPr wrap="square">
            <a:spAutoFit/>
          </a:bodyPr>
          <a:lstStyle/>
          <a:p>
            <a:pPr defTabSz="986933" fontAlgn="base">
              <a:spcBef>
                <a:spcPct val="0"/>
              </a:spcBef>
              <a:spcAft>
                <a:spcPct val="0"/>
              </a:spcAft>
            </a:pPr>
            <a:r>
              <a:rPr lang="en-US" sz="800" dirty="0">
                <a:solidFill>
                  <a:srgbClr val="000000"/>
                </a:solidFill>
                <a:latin typeface="Segoe UI" pitchFamily="34" charset="0"/>
                <a:cs typeface="Arial" pitchFamily="34" charset="0"/>
              </a:rPr>
              <a:t>MNCS Research Division</a:t>
            </a:r>
          </a:p>
        </p:txBody>
      </p:sp>
      <p:cxnSp>
        <p:nvCxnSpPr>
          <p:cNvPr id="16" name="Straight Connector 15">
            <a:extLst>
              <a:ext uri="{FF2B5EF4-FFF2-40B4-BE49-F238E27FC236}">
                <a16:creationId xmlns:a16="http://schemas.microsoft.com/office/drawing/2014/main" id="{07DC4D18-B943-D8C0-AD70-04FE3772F681}"/>
              </a:ext>
            </a:extLst>
          </p:cNvPr>
          <p:cNvCxnSpPr>
            <a:cxnSpLocks/>
          </p:cNvCxnSpPr>
          <p:nvPr/>
        </p:nvCxnSpPr>
        <p:spPr>
          <a:xfrm>
            <a:off x="369613" y="10263314"/>
            <a:ext cx="680407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Table 12">
            <a:extLst>
              <a:ext uri="{FF2B5EF4-FFF2-40B4-BE49-F238E27FC236}">
                <a16:creationId xmlns:a16="http://schemas.microsoft.com/office/drawing/2014/main" id="{B5B41685-5B50-DBC6-7445-26A9C3445F30}"/>
              </a:ext>
            </a:extLst>
          </p:cNvPr>
          <p:cNvGraphicFramePr>
            <a:graphicFrameLocks noGrp="1"/>
          </p:cNvGraphicFramePr>
          <p:nvPr>
            <p:extLst>
              <p:ext uri="{D42A27DB-BD31-4B8C-83A1-F6EECF244321}">
                <p14:modId xmlns:p14="http://schemas.microsoft.com/office/powerpoint/2010/main" val="1728622307"/>
              </p:ext>
            </p:extLst>
          </p:nvPr>
        </p:nvGraphicFramePr>
        <p:xfrm>
          <a:off x="379641" y="7450353"/>
          <a:ext cx="6794043" cy="2758440"/>
        </p:xfrm>
        <a:graphic>
          <a:graphicData uri="http://schemas.openxmlformats.org/drawingml/2006/table">
            <a:tbl>
              <a:tblPr firstRow="1" bandRow="1">
                <a:tableStyleId>{5C22544A-7EE6-4342-B048-85BDC9FD1C3A}</a:tableStyleId>
              </a:tblPr>
              <a:tblGrid>
                <a:gridCol w="6794043">
                  <a:extLst>
                    <a:ext uri="{9D8B030D-6E8A-4147-A177-3AD203B41FA5}">
                      <a16:colId xmlns:a16="http://schemas.microsoft.com/office/drawing/2014/main" val="553857962"/>
                    </a:ext>
                  </a:extLst>
                </a:gridCol>
              </a:tblGrid>
              <a:tr h="193174">
                <a:tc>
                  <a:txBody>
                    <a:bodyPr/>
                    <a:lstStyle/>
                    <a:p>
                      <a:r>
                        <a:rPr lang="en-US" sz="800" dirty="0">
                          <a:solidFill>
                            <a:srgbClr val="002060"/>
                          </a:solidFill>
                          <a:latin typeface="Segoe UI" panose="020B0502040204020203" pitchFamily="34" charset="0"/>
                          <a:cs typeface="Segoe UI" panose="020B0502040204020203" pitchFamily="34" charset="0"/>
                        </a:rPr>
                        <a:t>Exhibit 07. Indonesia Government Bond Yield Curve</a:t>
                      </a:r>
                    </a:p>
                  </a:txBody>
                  <a:tcPr anchor="ctr">
                    <a:lnR w="12700" cmpd="sng">
                      <a:noFill/>
                    </a:ln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5226148"/>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4575194"/>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7858516"/>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9875166"/>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020550"/>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2143817"/>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6681122"/>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7282443"/>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1813372"/>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5947274"/>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954463"/>
                  </a:ext>
                </a:extLst>
              </a:tr>
              <a:tr h="193174">
                <a:tc>
                  <a:txBody>
                    <a:bodyPr/>
                    <a:lstStyle/>
                    <a:p>
                      <a:endParaRPr lang="en-US" sz="800" dirty="0">
                        <a:solidFill>
                          <a:schemeClr val="tx1"/>
                        </a:solidFill>
                        <a:latin typeface="Segoe UI" panose="020B0502040204020203" pitchFamily="34" charset="0"/>
                        <a:cs typeface="Segoe UI" panose="020B0502040204020203" pitchFamily="34" charset="0"/>
                      </a:endParaRPr>
                    </a:p>
                  </a:txBody>
                  <a:tcPr anchor="ct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207398"/>
                  </a:ext>
                </a:extLst>
              </a:tr>
              <a:tr h="179376">
                <a:tc>
                  <a:txBody>
                    <a:bodyPr/>
                    <a:lstStyle/>
                    <a:p>
                      <a:r>
                        <a:rPr lang="en-US" sz="700" dirty="0">
                          <a:solidFill>
                            <a:schemeClr val="tx1"/>
                          </a:solidFill>
                          <a:latin typeface="Segoe UI" panose="020B0502040204020203" pitchFamily="34" charset="0"/>
                          <a:cs typeface="Segoe UI" panose="020B0502040204020203" pitchFamily="34" charset="0"/>
                        </a:rPr>
                        <a:t>Sources : Bloomberg, MNCS</a:t>
                      </a:r>
                      <a:endParaRPr lang="en-US" sz="800" dirty="0">
                        <a:solidFill>
                          <a:schemeClr val="tx1"/>
                        </a:solidFill>
                        <a:latin typeface="Segoe UI" panose="020B0502040204020203" pitchFamily="34" charset="0"/>
                        <a:cs typeface="Segoe UI" panose="020B0502040204020203" pitchFamily="34" charset="0"/>
                      </a:endParaRPr>
                    </a:p>
                  </a:txBody>
                  <a:tcPr anchor="ctr">
                    <a:lnT w="63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751660700"/>
                  </a:ext>
                </a:extLst>
              </a:tr>
            </a:tbl>
          </a:graphicData>
        </a:graphic>
      </p:graphicFrame>
      <p:sp>
        <p:nvSpPr>
          <p:cNvPr id="2" name="TextBox 1">
            <a:extLst>
              <a:ext uri="{FF2B5EF4-FFF2-40B4-BE49-F238E27FC236}">
                <a16:creationId xmlns:a16="http://schemas.microsoft.com/office/drawing/2014/main" id="{93A15795-9090-9F8B-CB59-155FFA173489}"/>
              </a:ext>
            </a:extLst>
          </p:cNvPr>
          <p:cNvSpPr txBox="1"/>
          <p:nvPr/>
        </p:nvSpPr>
        <p:spPr>
          <a:xfrm>
            <a:off x="2205238" y="215598"/>
            <a:ext cx="5077296" cy="430118"/>
          </a:xfrm>
          <a:prstGeom prst="rect">
            <a:avLst/>
          </a:prstGeom>
          <a:noFill/>
        </p:spPr>
        <p:txBody>
          <a:bodyPr wrap="square" rtlCol="0">
            <a:spAutoFit/>
          </a:bodyPr>
          <a:lstStyle/>
          <a:p>
            <a:r>
              <a:rPr lang="en-US" sz="1295" b="1" dirty="0">
                <a:solidFill>
                  <a:schemeClr val="bg1"/>
                </a:solidFill>
                <a:latin typeface="Segoe UI" panose="020B0502040204020203" pitchFamily="34" charset="0"/>
                <a:cs typeface="Segoe UI" panose="020B0502040204020203" pitchFamily="34" charset="0"/>
              </a:rPr>
              <a:t>FIXED INCOME RESEARCH – </a:t>
            </a:r>
            <a:r>
              <a:rPr lang="en-ID" sz="1295" b="1" dirty="0">
                <a:solidFill>
                  <a:schemeClr val="bg1"/>
                </a:solidFill>
                <a:latin typeface="Segoe UI" panose="020B0502040204020203" pitchFamily="34" charset="0"/>
                <a:cs typeface="Segoe UI" panose="020B0502040204020203" pitchFamily="34" charset="0"/>
              </a:rPr>
              <a:t>DAILY UPDATES</a:t>
            </a:r>
          </a:p>
          <a:p>
            <a:r>
              <a:rPr lang="en-ID" sz="900" dirty="0">
                <a:solidFill>
                  <a:schemeClr val="bg1"/>
                </a:solidFill>
                <a:latin typeface="Segoe UI" panose="020B0502040204020203" pitchFamily="34" charset="0"/>
                <a:cs typeface="Segoe UI" panose="020B0502040204020203" pitchFamily="34" charset="0"/>
              </a:rPr>
              <a:t>February 01, 2024</a:t>
            </a:r>
            <a:endParaRPr lang="en-ID" sz="863" dirty="0">
              <a:solidFill>
                <a:schemeClr val="bg1"/>
              </a:solidFill>
              <a:latin typeface="Segoe UI" panose="020B0502040204020203" pitchFamily="34" charset="0"/>
              <a:cs typeface="Segoe UI" panose="020B0502040204020203" pitchFamily="34" charset="0"/>
            </a:endParaRPr>
          </a:p>
        </p:txBody>
      </p:sp>
      <p:graphicFrame>
        <p:nvGraphicFramePr>
          <p:cNvPr id="14" name="Table 12">
            <a:extLst>
              <a:ext uri="{FF2B5EF4-FFF2-40B4-BE49-F238E27FC236}">
                <a16:creationId xmlns:a16="http://schemas.microsoft.com/office/drawing/2014/main" id="{198FB2B0-A891-0298-AB90-91D5DD0E05D1}"/>
              </a:ext>
            </a:extLst>
          </p:cNvPr>
          <p:cNvGraphicFramePr>
            <a:graphicFrameLocks noGrp="1"/>
          </p:cNvGraphicFramePr>
          <p:nvPr>
            <p:extLst>
              <p:ext uri="{D42A27DB-BD31-4B8C-83A1-F6EECF244321}">
                <p14:modId xmlns:p14="http://schemas.microsoft.com/office/powerpoint/2010/main" val="2649343331"/>
              </p:ext>
            </p:extLst>
          </p:nvPr>
        </p:nvGraphicFramePr>
        <p:xfrm>
          <a:off x="349352" y="1124029"/>
          <a:ext cx="6804071" cy="5893500"/>
        </p:xfrm>
        <a:graphic>
          <a:graphicData uri="http://schemas.openxmlformats.org/drawingml/2006/table">
            <a:tbl>
              <a:tblPr firstRow="1" bandRow="1">
                <a:tableStyleId>{5C22544A-7EE6-4342-B048-85BDC9FD1C3A}</a:tableStyleId>
              </a:tblPr>
              <a:tblGrid>
                <a:gridCol w="6804071">
                  <a:extLst>
                    <a:ext uri="{9D8B030D-6E8A-4147-A177-3AD203B41FA5}">
                      <a16:colId xmlns:a16="http://schemas.microsoft.com/office/drawing/2014/main" val="553857962"/>
                    </a:ext>
                  </a:extLst>
                </a:gridCol>
              </a:tblGrid>
              <a:tr h="269252">
                <a:tc>
                  <a:txBody>
                    <a:bodyPr/>
                    <a:lstStyle/>
                    <a:p>
                      <a:r>
                        <a:rPr lang="en-US" sz="800" dirty="0">
                          <a:solidFill>
                            <a:srgbClr val="002060"/>
                          </a:solidFill>
                          <a:latin typeface="Segoe UI" panose="020B0502040204020203" pitchFamily="34" charset="0"/>
                          <a:cs typeface="Segoe UI" panose="020B0502040204020203" pitchFamily="34" charset="0"/>
                        </a:rPr>
                        <a:t>Exhibit 06. LCY Government Bond Valuation (Jan 31, 2024)</a:t>
                      </a:r>
                    </a:p>
                  </a:txBody>
                  <a:tcPr anchor="ctr">
                    <a:lnR w="12700" cmpd="sng">
                      <a:noFill/>
                    </a:ln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5226148"/>
                  </a:ext>
                </a:extLst>
              </a:tr>
              <a:tr h="5418999">
                <a:tc>
                  <a:txBody>
                    <a:bodyPr/>
                    <a:lstStyle/>
                    <a:p>
                      <a:endParaRPr lang="en-US" sz="800" dirty="0">
                        <a:solidFill>
                          <a:srgbClr val="002060"/>
                        </a:solidFill>
                        <a:latin typeface="Segoe UI" panose="020B0502040204020203" pitchFamily="34" charset="0"/>
                        <a:cs typeface="Segoe UI" panose="020B0502040204020203" pitchFamily="34" charset="0"/>
                      </a:endParaRPr>
                    </a:p>
                  </a:txBody>
                  <a:tcPr>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0435628"/>
                  </a:ext>
                </a:extLst>
              </a:tr>
              <a:tr h="205249">
                <a:tc>
                  <a:txBody>
                    <a:bodyPr/>
                    <a:lstStyle/>
                    <a:p>
                      <a:r>
                        <a:rPr lang="en-US" sz="700" dirty="0">
                          <a:solidFill>
                            <a:schemeClr val="tx1"/>
                          </a:solidFill>
                          <a:latin typeface="Segoe UI" panose="020B0502040204020203" pitchFamily="34" charset="0"/>
                          <a:cs typeface="Segoe UI" panose="020B0502040204020203" pitchFamily="34" charset="0"/>
                        </a:rPr>
                        <a:t>Sources : Bloomberg, MNCS</a:t>
                      </a:r>
                      <a:endParaRPr lang="en-US" sz="800" dirty="0">
                        <a:solidFill>
                          <a:schemeClr val="tx1"/>
                        </a:solidFill>
                        <a:latin typeface="Segoe UI" panose="020B0502040204020203" pitchFamily="34" charset="0"/>
                        <a:cs typeface="Segoe UI" panose="020B0502040204020203" pitchFamily="34" charset="0"/>
                      </a:endParaRPr>
                    </a:p>
                  </a:txBody>
                  <a:tcPr anchor="ctr">
                    <a:lnT w="63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751660700"/>
                  </a:ext>
                </a:extLst>
              </a:tr>
            </a:tbl>
          </a:graphicData>
        </a:graphic>
      </p:graphicFrame>
      <p:graphicFrame>
        <p:nvGraphicFramePr>
          <p:cNvPr id="17" name="Table 16">
            <a:extLst>
              <a:ext uri="{FF2B5EF4-FFF2-40B4-BE49-F238E27FC236}">
                <a16:creationId xmlns:a16="http://schemas.microsoft.com/office/drawing/2014/main" id="{C21D8E3A-C076-2EB5-328A-69E4EF1C1A38}"/>
              </a:ext>
            </a:extLst>
          </p:cNvPr>
          <p:cNvGraphicFramePr>
            <a:graphicFrameLocks noGrp="1"/>
          </p:cNvGraphicFramePr>
          <p:nvPr>
            <p:extLst>
              <p:ext uri="{D42A27DB-BD31-4B8C-83A1-F6EECF244321}">
                <p14:modId xmlns:p14="http://schemas.microsoft.com/office/powerpoint/2010/main" val="2900563279"/>
              </p:ext>
            </p:extLst>
          </p:nvPr>
        </p:nvGraphicFramePr>
        <p:xfrm>
          <a:off x="640080" y="1406066"/>
          <a:ext cx="6238239" cy="5389875"/>
        </p:xfrm>
        <a:graphic>
          <a:graphicData uri="http://schemas.openxmlformats.org/drawingml/2006/table">
            <a:tbl>
              <a:tblPr/>
              <a:tblGrid>
                <a:gridCol w="613068">
                  <a:extLst>
                    <a:ext uri="{9D8B030D-6E8A-4147-A177-3AD203B41FA5}">
                      <a16:colId xmlns:a16="http://schemas.microsoft.com/office/drawing/2014/main" val="957867903"/>
                    </a:ext>
                  </a:extLst>
                </a:gridCol>
                <a:gridCol w="804313">
                  <a:extLst>
                    <a:ext uri="{9D8B030D-6E8A-4147-A177-3AD203B41FA5}">
                      <a16:colId xmlns:a16="http://schemas.microsoft.com/office/drawing/2014/main" val="4095778251"/>
                    </a:ext>
                  </a:extLst>
                </a:gridCol>
                <a:gridCol w="860350">
                  <a:extLst>
                    <a:ext uri="{9D8B030D-6E8A-4147-A177-3AD203B41FA5}">
                      <a16:colId xmlns:a16="http://schemas.microsoft.com/office/drawing/2014/main" val="2618981542"/>
                    </a:ext>
                  </a:extLst>
                </a:gridCol>
                <a:gridCol w="371974">
                  <a:extLst>
                    <a:ext uri="{9D8B030D-6E8A-4147-A177-3AD203B41FA5}">
                      <a16:colId xmlns:a16="http://schemas.microsoft.com/office/drawing/2014/main" val="1546451414"/>
                    </a:ext>
                  </a:extLst>
                </a:gridCol>
                <a:gridCol w="498457">
                  <a:extLst>
                    <a:ext uri="{9D8B030D-6E8A-4147-A177-3AD203B41FA5}">
                      <a16:colId xmlns:a16="http://schemas.microsoft.com/office/drawing/2014/main" val="4175286906"/>
                    </a:ext>
                  </a:extLst>
                </a:gridCol>
                <a:gridCol w="650771">
                  <a:extLst>
                    <a:ext uri="{9D8B030D-6E8A-4147-A177-3AD203B41FA5}">
                      <a16:colId xmlns:a16="http://schemas.microsoft.com/office/drawing/2014/main" val="1389895254"/>
                    </a:ext>
                  </a:extLst>
                </a:gridCol>
                <a:gridCol w="764755">
                  <a:extLst>
                    <a:ext uri="{9D8B030D-6E8A-4147-A177-3AD203B41FA5}">
                      <a16:colId xmlns:a16="http://schemas.microsoft.com/office/drawing/2014/main" val="557105286"/>
                    </a:ext>
                  </a:extLst>
                </a:gridCol>
                <a:gridCol w="764755">
                  <a:extLst>
                    <a:ext uri="{9D8B030D-6E8A-4147-A177-3AD203B41FA5}">
                      <a16:colId xmlns:a16="http://schemas.microsoft.com/office/drawing/2014/main" val="1052315114"/>
                    </a:ext>
                  </a:extLst>
                </a:gridCol>
                <a:gridCol w="909796">
                  <a:extLst>
                    <a:ext uri="{9D8B030D-6E8A-4147-A177-3AD203B41FA5}">
                      <a16:colId xmlns:a16="http://schemas.microsoft.com/office/drawing/2014/main" val="1232111146"/>
                    </a:ext>
                  </a:extLst>
                </a:gridCol>
              </a:tblGrid>
              <a:tr h="100681">
                <a:tc>
                  <a:txBody>
                    <a:bodyPr/>
                    <a:lstStyle/>
                    <a:p>
                      <a:pPr algn="l" fontAlgn="ctr"/>
                      <a:r>
                        <a:rPr lang="en-ID" sz="640" b="1" i="0" u="none" strike="noStrike" dirty="0">
                          <a:solidFill>
                            <a:srgbClr val="002060"/>
                          </a:solidFill>
                          <a:effectLst/>
                          <a:latin typeface="Segoe UI" panose="020B0502040204020203" pitchFamily="34" charset="0"/>
                          <a:cs typeface="Segoe UI" panose="020B0502040204020203" pitchFamily="34" charset="0"/>
                        </a:rPr>
                        <a:t>Series</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a:solidFill>
                            <a:srgbClr val="002060"/>
                          </a:solidFill>
                          <a:effectLst/>
                          <a:latin typeface="Segoe UI" panose="020B0502040204020203" pitchFamily="34" charset="0"/>
                          <a:cs typeface="Segoe UI" panose="020B0502040204020203" pitchFamily="34" charset="0"/>
                        </a:rPr>
                        <a:t>Coupon</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dirty="0">
                          <a:solidFill>
                            <a:srgbClr val="002060"/>
                          </a:solidFill>
                          <a:effectLst/>
                          <a:latin typeface="Segoe UI" panose="020B0502040204020203" pitchFamily="34" charset="0"/>
                          <a:cs typeface="Segoe UI" panose="020B0502040204020203" pitchFamily="34" charset="0"/>
                        </a:rPr>
                        <a:t>Maturity</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dirty="0">
                          <a:solidFill>
                            <a:srgbClr val="002060"/>
                          </a:solidFill>
                          <a:effectLst/>
                          <a:latin typeface="Segoe UI" panose="020B0502040204020203" pitchFamily="34" charset="0"/>
                          <a:cs typeface="Segoe UI" panose="020B0502040204020203" pitchFamily="34" charset="0"/>
                        </a:rPr>
                        <a:t>TTM</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a:solidFill>
                            <a:srgbClr val="002060"/>
                          </a:solidFill>
                          <a:effectLst/>
                          <a:latin typeface="Segoe UI" panose="020B0502040204020203" pitchFamily="34" charset="0"/>
                          <a:cs typeface="Segoe UI" panose="020B0502040204020203" pitchFamily="34" charset="0"/>
                        </a:rPr>
                        <a:t>Last Price</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dirty="0">
                          <a:solidFill>
                            <a:srgbClr val="002060"/>
                          </a:solidFill>
                          <a:effectLst/>
                          <a:latin typeface="Segoe UI" panose="020B0502040204020203" pitchFamily="34" charset="0"/>
                          <a:cs typeface="Segoe UI" panose="020B0502040204020203" pitchFamily="34" charset="0"/>
                        </a:rPr>
                        <a:t>YTM</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a:solidFill>
                            <a:srgbClr val="002060"/>
                          </a:solidFill>
                          <a:effectLst/>
                          <a:latin typeface="Segoe UI" panose="020B0502040204020203" pitchFamily="34" charset="0"/>
                          <a:cs typeface="Segoe UI" panose="020B0502040204020203" pitchFamily="34" charset="0"/>
                        </a:rPr>
                        <a:t>Yield Curve</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a:solidFill>
                            <a:srgbClr val="002060"/>
                          </a:solidFill>
                          <a:effectLst/>
                          <a:latin typeface="Segoe UI" panose="020B0502040204020203" pitchFamily="34" charset="0"/>
                          <a:cs typeface="Segoe UI" panose="020B0502040204020203" pitchFamily="34" charset="0"/>
                        </a:rPr>
                        <a:t>Fair Price</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tc>
                  <a:txBody>
                    <a:bodyPr/>
                    <a:lstStyle/>
                    <a:p>
                      <a:pPr algn="ctr" fontAlgn="ctr"/>
                      <a:r>
                        <a:rPr lang="en-ID" sz="640" b="1" i="0" u="none" strike="noStrike" dirty="0">
                          <a:solidFill>
                            <a:srgbClr val="002060"/>
                          </a:solidFill>
                          <a:effectLst/>
                          <a:latin typeface="Segoe UI" panose="020B0502040204020203" pitchFamily="34" charset="0"/>
                          <a:cs typeface="Segoe UI" panose="020B0502040204020203" pitchFamily="34" charset="0"/>
                        </a:rPr>
                        <a:t>Notes</a:t>
                      </a:r>
                    </a:p>
                  </a:txBody>
                  <a:tcPr marL="7107" marR="7107" marT="7107" marB="0" anchor="ctr">
                    <a:lnL>
                      <a:noFill/>
                    </a:lnL>
                    <a:lnR>
                      <a:noFill/>
                    </a:lnR>
                    <a:lnT>
                      <a:noFill/>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674952"/>
                  </a:ext>
                </a:extLst>
              </a:tr>
              <a:tr h="102855">
                <a:tc>
                  <a:txBody>
                    <a:bodyPr/>
                    <a:lstStyle/>
                    <a:p>
                      <a:pPr algn="l" fontAlgn="b"/>
                      <a:r>
                        <a:rPr lang="en-ID" sz="600" b="0" i="0" u="none" strike="noStrike" dirty="0">
                          <a:solidFill>
                            <a:srgbClr val="000000"/>
                          </a:solidFill>
                          <a:effectLst/>
                          <a:latin typeface="Segoe UI" panose="020B0502040204020203" pitchFamily="34" charset="0"/>
                        </a:rPr>
                        <a:t>FR70</a:t>
                      </a:r>
                    </a:p>
                  </a:txBody>
                  <a:tcPr marL="7620" marR="7620" marT="7620" marB="0" anchor="b">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8.375</a:t>
                      </a:r>
                    </a:p>
                  </a:txBody>
                  <a:tcPr marL="7620" marR="7620" marT="7620" marB="0" anchor="b">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15-Mar-24</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dirty="0">
                          <a:solidFill>
                            <a:srgbClr val="000000"/>
                          </a:solidFill>
                          <a:effectLst/>
                          <a:latin typeface="Segoe UI" panose="020B0502040204020203" pitchFamily="34" charset="0"/>
                        </a:rPr>
                        <a:t>0.12</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100.23</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6.16%</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6.10%</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100.24</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w="635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245896958"/>
                  </a:ext>
                </a:extLst>
              </a:tr>
              <a:tr h="102855">
                <a:tc>
                  <a:txBody>
                    <a:bodyPr/>
                    <a:lstStyle/>
                    <a:p>
                      <a:pPr algn="l" fontAlgn="b"/>
                      <a:r>
                        <a:rPr lang="en-ID" sz="600" b="0" i="0" u="none" strike="noStrike">
                          <a:solidFill>
                            <a:srgbClr val="000000"/>
                          </a:solidFill>
                          <a:effectLst/>
                          <a:latin typeface="Segoe UI" panose="020B0502040204020203" pitchFamily="34" charset="0"/>
                        </a:rPr>
                        <a:t>FR77</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8.125</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15-May-24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0.28</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100.52</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6.14%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6.11%</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100.54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216397929"/>
                  </a:ext>
                </a:extLst>
              </a:tr>
              <a:tr h="102855">
                <a:tc>
                  <a:txBody>
                    <a:bodyPr/>
                    <a:lstStyle/>
                    <a:p>
                      <a:pPr algn="l" fontAlgn="b"/>
                      <a:r>
                        <a:rPr lang="en-ID" sz="600" b="0" i="0" u="none" strike="noStrike">
                          <a:solidFill>
                            <a:srgbClr val="000000"/>
                          </a:solidFill>
                          <a:effectLst/>
                          <a:latin typeface="Segoe UI" panose="020B0502040204020203" pitchFamily="34" charset="0"/>
                        </a:rPr>
                        <a:t>FR44</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10.000</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15-Sep-24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0.62</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102.44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5.89%</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6.13%</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102.30</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2010203849"/>
                  </a:ext>
                </a:extLst>
              </a:tr>
              <a:tr h="102855">
                <a:tc>
                  <a:txBody>
                    <a:bodyPr/>
                    <a:lstStyle/>
                    <a:p>
                      <a:pPr algn="l" fontAlgn="b"/>
                      <a:r>
                        <a:rPr lang="en-ID" sz="600" b="0" i="0" u="none" strike="noStrike">
                          <a:solidFill>
                            <a:srgbClr val="000000"/>
                          </a:solidFill>
                          <a:effectLst/>
                          <a:latin typeface="Segoe UI" panose="020B0502040204020203" pitchFamily="34" charset="0"/>
                        </a:rPr>
                        <a:t>FR81</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6.500</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15-Jun-25</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1.37</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100.26</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6.29%</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6.20%</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100.38</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4057581666"/>
                  </a:ext>
                </a:extLst>
              </a:tr>
              <a:tr h="102855">
                <a:tc>
                  <a:txBody>
                    <a:bodyPr/>
                    <a:lstStyle/>
                    <a:p>
                      <a:pPr algn="l" fontAlgn="b"/>
                      <a:r>
                        <a:rPr lang="en-ID" sz="600" b="0" i="0" u="none" strike="noStrike">
                          <a:solidFill>
                            <a:srgbClr val="000000"/>
                          </a:solidFill>
                          <a:effectLst/>
                          <a:latin typeface="Segoe UI" panose="020B0502040204020203" pitchFamily="34" charset="0"/>
                        </a:rPr>
                        <a:t>FR40</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11.000</a:t>
                      </a:r>
                    </a:p>
                  </a:txBody>
                  <a:tcPr marL="7620" marR="7620" marT="7620" marB="0" anchor="b">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15-Sep-25</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1.62</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107.21</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6.23%</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6.22%</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107.24</a:t>
                      </a:r>
                    </a:p>
                  </a:txBody>
                  <a:tcPr marL="7620" marR="7620" marT="7620" marB="0" anchor="ctr">
                    <a:lnL>
                      <a:noFill/>
                    </a:lnL>
                    <a:lnR>
                      <a:noFill/>
                    </a:lnR>
                    <a:lnT w="6350" cap="flat" cmpd="sng" algn="ctr">
                      <a:noFill/>
                      <a:prstDash val="solid"/>
                      <a:round/>
                      <a:headEnd type="none" w="med" len="med"/>
                      <a:tailEnd type="none" w="med" len="med"/>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w="6350" cap="flat" cmpd="sng" algn="ctr">
                      <a:noFill/>
                      <a:prstDash val="solid"/>
                      <a:round/>
                      <a:headEnd type="none" w="med" len="med"/>
                      <a:tailEnd type="none" w="med" len="med"/>
                    </a:lnT>
                    <a:lnB>
                      <a:noFill/>
                    </a:lnB>
                    <a:noFill/>
                  </a:tcPr>
                </a:tc>
                <a:extLst>
                  <a:ext uri="{0D108BD9-81ED-4DB2-BD59-A6C34878D82A}">
                    <a16:rowId xmlns:a16="http://schemas.microsoft.com/office/drawing/2014/main" val="1805855666"/>
                  </a:ext>
                </a:extLst>
              </a:tr>
              <a:tr h="102855">
                <a:tc>
                  <a:txBody>
                    <a:bodyPr/>
                    <a:lstStyle/>
                    <a:p>
                      <a:pPr algn="l" fontAlgn="b"/>
                      <a:r>
                        <a:rPr lang="en-ID" sz="600" b="0" i="0" u="none" strike="noStrike">
                          <a:solidFill>
                            <a:srgbClr val="000000"/>
                          </a:solidFill>
                          <a:effectLst/>
                          <a:latin typeface="Segoe UI" panose="020B0502040204020203" pitchFamily="34" charset="0"/>
                        </a:rPr>
                        <a:t>FR84</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7.250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15-Feb-26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2.04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101.65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101.87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1273218301"/>
                  </a:ext>
                </a:extLst>
              </a:tr>
              <a:tr h="102855">
                <a:tc>
                  <a:txBody>
                    <a:bodyPr/>
                    <a:lstStyle/>
                    <a:p>
                      <a:pPr algn="l" fontAlgn="b"/>
                      <a:r>
                        <a:rPr lang="en-ID" sz="600" b="0" i="0" u="none" strike="noStrike">
                          <a:solidFill>
                            <a:srgbClr val="000000"/>
                          </a:solidFill>
                          <a:effectLst/>
                          <a:latin typeface="Segoe UI" panose="020B0502040204020203" pitchFamily="34" charset="0"/>
                        </a:rPr>
                        <a:t>FR86</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5.500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15-Jun-26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98.57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98.28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522907577"/>
                  </a:ext>
                </a:extLst>
              </a:tr>
              <a:tr h="102855">
                <a:tc>
                  <a:txBody>
                    <a:bodyPr/>
                    <a:lstStyle/>
                    <a:p>
                      <a:pPr algn="l" fontAlgn="b"/>
                      <a:r>
                        <a:rPr lang="en-ID" sz="600" b="0" i="0" u="none" strike="noStrike">
                          <a:solidFill>
                            <a:srgbClr val="000000"/>
                          </a:solidFill>
                          <a:effectLst/>
                          <a:latin typeface="Segoe UI" panose="020B0502040204020203" pitchFamily="34" charset="0"/>
                        </a:rPr>
                        <a:t>FR37</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12.000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15-Sep-26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113.43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113.52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1053287926"/>
                  </a:ext>
                </a:extLst>
              </a:tr>
              <a:tr h="102855">
                <a:tc>
                  <a:txBody>
                    <a:bodyPr/>
                    <a:lstStyle/>
                    <a:p>
                      <a:pPr algn="l" fontAlgn="b"/>
                      <a:r>
                        <a:rPr lang="en-ID" sz="600" b="0" i="0" u="none" strike="noStrike">
                          <a:solidFill>
                            <a:srgbClr val="000000"/>
                          </a:solidFill>
                          <a:effectLst/>
                          <a:latin typeface="Segoe UI" panose="020B0502040204020203" pitchFamily="34" charset="0"/>
                        </a:rPr>
                        <a:t>FR56</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15-Sep-26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104.96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104.90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552490337"/>
                  </a:ext>
                </a:extLst>
              </a:tr>
              <a:tr h="102855">
                <a:tc>
                  <a:txBody>
                    <a:bodyPr/>
                    <a:lstStyle/>
                    <a:p>
                      <a:pPr algn="l" fontAlgn="b"/>
                      <a:r>
                        <a:rPr lang="en-ID" sz="600" b="0" i="0" u="none" strike="noStrike">
                          <a:solidFill>
                            <a:srgbClr val="000000"/>
                          </a:solidFill>
                          <a:effectLst/>
                          <a:latin typeface="Segoe UI" panose="020B0502040204020203" pitchFamily="34" charset="0"/>
                        </a:rPr>
                        <a:t>FR90</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5.125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15-Apr-27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3.20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96.47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3527700699"/>
                  </a:ext>
                </a:extLst>
              </a:tr>
              <a:tr h="102855">
                <a:tc>
                  <a:txBody>
                    <a:bodyPr/>
                    <a:lstStyle/>
                    <a:p>
                      <a:pPr algn="l" fontAlgn="b"/>
                      <a:r>
                        <a:rPr lang="en-ID" sz="600" b="0" i="0" u="none" strike="noStrike">
                          <a:solidFill>
                            <a:srgbClr val="000000"/>
                          </a:solidFill>
                          <a:effectLst/>
                          <a:latin typeface="Segoe UI" panose="020B0502040204020203" pitchFamily="34" charset="0"/>
                        </a:rPr>
                        <a:t>FR59</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15-May-27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3.28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102.14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6.26%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101.84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744787386"/>
                  </a:ext>
                </a:extLst>
              </a:tr>
              <a:tr h="102855">
                <a:tc>
                  <a:txBody>
                    <a:bodyPr/>
                    <a:lstStyle/>
                    <a:p>
                      <a:pPr algn="l" fontAlgn="b"/>
                      <a:r>
                        <a:rPr lang="en-ID" sz="600" b="0" i="0" u="none" strike="noStrike">
                          <a:solidFill>
                            <a:srgbClr val="000000"/>
                          </a:solidFill>
                          <a:effectLst/>
                          <a:latin typeface="Segoe UI" panose="020B0502040204020203" pitchFamily="34" charset="0"/>
                        </a:rPr>
                        <a:t>FR42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10.250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15-Jul-27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3.45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111.90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111.82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617480845"/>
                  </a:ext>
                </a:extLst>
              </a:tr>
              <a:tr h="102855">
                <a:tc>
                  <a:txBody>
                    <a:bodyPr/>
                    <a:lstStyle/>
                    <a:p>
                      <a:pPr algn="l" fontAlgn="b"/>
                      <a:r>
                        <a:rPr lang="en-ID" sz="600" b="0" i="0" u="none" strike="noStrike">
                          <a:solidFill>
                            <a:srgbClr val="000000"/>
                          </a:solidFill>
                          <a:effectLst/>
                          <a:latin typeface="Segoe UI" panose="020B0502040204020203" pitchFamily="34" charset="0"/>
                        </a:rPr>
                        <a:t>FR94</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5.600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15-Jan-28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3.95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96.23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97.18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3350145388"/>
                  </a:ext>
                </a:extLst>
              </a:tr>
              <a:tr h="102855">
                <a:tc>
                  <a:txBody>
                    <a:bodyPr/>
                    <a:lstStyle/>
                    <a:p>
                      <a:pPr algn="l" fontAlgn="b"/>
                      <a:r>
                        <a:rPr lang="en-ID" sz="600" b="0" i="0" u="none" strike="noStrike">
                          <a:solidFill>
                            <a:srgbClr val="000000"/>
                          </a:solidFill>
                          <a:effectLst/>
                          <a:latin typeface="Segoe UI" panose="020B0502040204020203" pitchFamily="34" charset="0"/>
                        </a:rPr>
                        <a:t>FR47</a:t>
                      </a:r>
                    </a:p>
                  </a:txBody>
                  <a:tcPr marL="7620" marR="7620" marT="7620" marB="0" anchor="b">
                    <a:lnL>
                      <a:noFill/>
                    </a:lnL>
                    <a:lnR>
                      <a:noFill/>
                    </a:lnR>
                    <a:lnT>
                      <a:noFill/>
                    </a:lnT>
                    <a:lnB>
                      <a:noFill/>
                    </a:lnB>
                    <a:noFill/>
                  </a:tcPr>
                </a:tc>
                <a:tc>
                  <a:txBody>
                    <a:bodyPr/>
                    <a:lstStyle/>
                    <a:p>
                      <a:pPr algn="ctr" fontAlgn="b"/>
                      <a:r>
                        <a:rPr lang="en-ID" sz="600" b="0" i="0" u="none" strike="noStrike" dirty="0">
                          <a:solidFill>
                            <a:srgbClr val="000000"/>
                          </a:solidFill>
                          <a:effectLst/>
                          <a:latin typeface="Segoe UI" panose="020B0502040204020203" pitchFamily="34" charset="0"/>
                        </a:rPr>
                        <a:t>10.000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15-Feb-28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4.04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112.35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112.54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1640998592"/>
                  </a:ext>
                </a:extLst>
              </a:tr>
              <a:tr h="102855">
                <a:tc>
                  <a:txBody>
                    <a:bodyPr/>
                    <a:lstStyle/>
                    <a:p>
                      <a:pPr algn="l" fontAlgn="b"/>
                      <a:r>
                        <a:rPr lang="en-ID" sz="600" b="0" i="0" u="none" strike="noStrike">
                          <a:solidFill>
                            <a:srgbClr val="000000"/>
                          </a:solidFill>
                          <a:effectLst/>
                          <a:latin typeface="Segoe UI" panose="020B0502040204020203" pitchFamily="34" charset="0"/>
                        </a:rPr>
                        <a:t>FR64</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6.125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4.28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99.35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98.82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142168719"/>
                  </a:ext>
                </a:extLst>
              </a:tr>
              <a:tr h="102855">
                <a:tc>
                  <a:txBody>
                    <a:bodyPr/>
                    <a:lstStyle/>
                    <a:p>
                      <a:pPr algn="l" fontAlgn="b"/>
                      <a:r>
                        <a:rPr lang="en-ID" sz="600" b="0" i="0" u="none" strike="noStrike">
                          <a:solidFill>
                            <a:srgbClr val="000000"/>
                          </a:solidFill>
                          <a:effectLst/>
                          <a:latin typeface="Segoe UI" panose="020B0502040204020203" pitchFamily="34" charset="0"/>
                        </a:rPr>
                        <a:t>FR95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6.375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15-Aug-28</a:t>
                      </a:r>
                    </a:p>
                  </a:txBody>
                  <a:tcPr marL="7620" marR="7620" marT="7620" marB="0" anchor="b">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4.53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100.01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99.67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150335478"/>
                  </a:ext>
                </a:extLst>
              </a:tr>
              <a:tr h="102855">
                <a:tc>
                  <a:txBody>
                    <a:bodyPr/>
                    <a:lstStyle/>
                    <a:p>
                      <a:pPr algn="l" fontAlgn="b"/>
                      <a:r>
                        <a:rPr lang="en-ID" sz="600" b="0" i="0" u="none" strike="noStrike">
                          <a:solidFill>
                            <a:srgbClr val="000000"/>
                          </a:solidFill>
                          <a:effectLst/>
                          <a:latin typeface="Segoe UI" panose="020B0502040204020203" pitchFamily="34" charset="0"/>
                        </a:rPr>
                        <a:t>FR99</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6.400</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15-Jan-29</a:t>
                      </a:r>
                    </a:p>
                  </a:txBody>
                  <a:tcPr marL="7620" marR="7620" marT="7620" marB="0" anchor="b">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4.95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99.57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99.63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2959680393"/>
                  </a:ext>
                </a:extLst>
              </a:tr>
              <a:tr h="102855">
                <a:tc>
                  <a:txBody>
                    <a:bodyPr/>
                    <a:lstStyle/>
                    <a:p>
                      <a:pPr algn="l" fontAlgn="b"/>
                      <a:r>
                        <a:rPr lang="en-ID" sz="600" b="0" i="0" u="none" strike="noStrike" dirty="0">
                          <a:solidFill>
                            <a:srgbClr val="000000"/>
                          </a:solidFill>
                          <a:effectLst/>
                          <a:latin typeface="Segoe UI" panose="020B0502040204020203" pitchFamily="34" charset="0"/>
                        </a:rPr>
                        <a:t>FR71</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9.000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15-Mar-29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5.12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110.87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110.73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628486869"/>
                  </a:ext>
                </a:extLst>
              </a:tr>
              <a:tr h="102855">
                <a:tc>
                  <a:txBody>
                    <a:bodyPr/>
                    <a:lstStyle/>
                    <a:p>
                      <a:pPr algn="l" fontAlgn="b"/>
                      <a:r>
                        <a:rPr lang="en-ID" sz="600" b="0" i="0" u="none" strike="noStrike" dirty="0">
                          <a:solidFill>
                            <a:srgbClr val="000000"/>
                          </a:solidFill>
                          <a:effectLst/>
                          <a:latin typeface="Segoe UI" panose="020B0502040204020203" pitchFamily="34" charset="0"/>
                        </a:rPr>
                        <a:t>FR101</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6.875</a:t>
                      </a:r>
                    </a:p>
                  </a:txBody>
                  <a:tcPr marL="7620" marR="7620" marT="7620" marB="0" anchor="b">
                    <a:lnL>
                      <a:noFill/>
                    </a:lnL>
                    <a:lnR>
                      <a:noFill/>
                    </a:lnR>
                    <a:lnT>
                      <a:noFill/>
                    </a:lnT>
                    <a:lnB>
                      <a:noFill/>
                    </a:lnB>
                    <a:solidFill>
                      <a:schemeClr val="bg1">
                        <a:lumMod val="95000"/>
                      </a:schemeClr>
                    </a:solidFill>
                  </a:tcPr>
                </a:tc>
                <a:tc>
                  <a:txBody>
                    <a:bodyPr/>
                    <a:lstStyle/>
                    <a:p>
                      <a:pPr algn="ctr" fontAlgn="ctr"/>
                      <a:r>
                        <a:rPr lang="en-ID" sz="600" b="0" i="0" u="none" strike="noStrike">
                          <a:solidFill>
                            <a:srgbClr val="000000"/>
                          </a:solidFill>
                          <a:effectLst/>
                          <a:latin typeface="Segoe UI" panose="020B0502040204020203" pitchFamily="34" charset="0"/>
                        </a:rPr>
                        <a:t>15-Apr-29</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5.20</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101.69</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6.48%</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6.50%</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101.60</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980819433"/>
                  </a:ext>
                </a:extLst>
              </a:tr>
              <a:tr h="102855">
                <a:tc>
                  <a:txBody>
                    <a:bodyPr/>
                    <a:lstStyle/>
                    <a:p>
                      <a:pPr algn="l" fontAlgn="b"/>
                      <a:r>
                        <a:rPr lang="en-ID" sz="600" b="0" i="0" u="none" strike="noStrike">
                          <a:solidFill>
                            <a:srgbClr val="000000"/>
                          </a:solidFill>
                          <a:effectLst/>
                          <a:latin typeface="Segoe UI" panose="020B0502040204020203" pitchFamily="34" charset="0"/>
                        </a:rPr>
                        <a:t>FR78</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8.250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15-May-29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5.28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107.80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107.66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608487333"/>
                  </a:ext>
                </a:extLst>
              </a:tr>
              <a:tr h="102855">
                <a:tc>
                  <a:txBody>
                    <a:bodyPr/>
                    <a:lstStyle/>
                    <a:p>
                      <a:pPr algn="l" fontAlgn="b"/>
                      <a:r>
                        <a:rPr lang="en-ID" sz="600" b="0" i="0" u="none" strike="noStrike">
                          <a:solidFill>
                            <a:srgbClr val="000000"/>
                          </a:solidFill>
                          <a:effectLst/>
                          <a:latin typeface="Segoe UI" panose="020B0502040204020203" pitchFamily="34" charset="0"/>
                        </a:rPr>
                        <a:t>FR52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10.500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15-Aug-30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121.20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6.47%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120.55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458140468"/>
                  </a:ext>
                </a:extLst>
              </a:tr>
              <a:tr h="102855">
                <a:tc>
                  <a:txBody>
                    <a:bodyPr/>
                    <a:lstStyle/>
                    <a:p>
                      <a:pPr algn="l" fontAlgn="b"/>
                      <a:r>
                        <a:rPr lang="en-ID" sz="600" b="0" i="0" u="none" strike="noStrike">
                          <a:solidFill>
                            <a:srgbClr val="000000"/>
                          </a:solidFill>
                          <a:effectLst/>
                          <a:latin typeface="Segoe UI" panose="020B0502040204020203" pitchFamily="34" charset="0"/>
                        </a:rPr>
                        <a:t>FR82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15-Sep-30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102.19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1068864389"/>
                  </a:ext>
                </a:extLst>
              </a:tr>
              <a:tr h="102855">
                <a:tc>
                  <a:txBody>
                    <a:bodyPr/>
                    <a:lstStyle/>
                    <a:p>
                      <a:pPr algn="l" fontAlgn="b"/>
                      <a:r>
                        <a:rPr lang="en-ID" sz="600" b="0" i="0" u="none" strike="noStrike">
                          <a:solidFill>
                            <a:srgbClr val="000000"/>
                          </a:solidFill>
                          <a:effectLst/>
                          <a:latin typeface="Segoe UI" panose="020B0502040204020203" pitchFamily="34" charset="0"/>
                        </a:rPr>
                        <a:t>FR87</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15-Feb-31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7.04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99.67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99.41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721157542"/>
                  </a:ext>
                </a:extLst>
              </a:tr>
              <a:tr h="102855">
                <a:tc>
                  <a:txBody>
                    <a:bodyPr/>
                    <a:lstStyle/>
                    <a:p>
                      <a:pPr algn="l" fontAlgn="b"/>
                      <a:r>
                        <a:rPr lang="en-ID" sz="600" b="0" i="0" u="none" strike="noStrike">
                          <a:solidFill>
                            <a:srgbClr val="000000"/>
                          </a:solidFill>
                          <a:effectLst/>
                          <a:latin typeface="Segoe UI" panose="020B0502040204020203" pitchFamily="34" charset="0"/>
                        </a:rPr>
                        <a:t>FR85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7.750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7.20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106.58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106.41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97851807"/>
                  </a:ext>
                </a:extLst>
              </a:tr>
              <a:tr h="102855">
                <a:tc>
                  <a:txBody>
                    <a:bodyPr/>
                    <a:lstStyle/>
                    <a:p>
                      <a:pPr algn="l" fontAlgn="b"/>
                      <a:r>
                        <a:rPr lang="en-ID" sz="600" b="0" i="0" u="none" strike="noStrike">
                          <a:solidFill>
                            <a:srgbClr val="000000"/>
                          </a:solidFill>
                          <a:effectLst/>
                          <a:latin typeface="Segoe UI" panose="020B0502040204020203" pitchFamily="34" charset="0"/>
                        </a:rPr>
                        <a:t>FR73</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8.750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7.28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112.16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848295629"/>
                  </a:ext>
                </a:extLst>
              </a:tr>
              <a:tr h="102855">
                <a:tc>
                  <a:txBody>
                    <a:bodyPr/>
                    <a:lstStyle/>
                    <a:p>
                      <a:pPr algn="l" fontAlgn="b"/>
                      <a:r>
                        <a:rPr lang="en-ID" sz="600" b="0" i="0" u="none" strike="noStrike">
                          <a:solidFill>
                            <a:srgbClr val="000000"/>
                          </a:solidFill>
                          <a:effectLst/>
                          <a:latin typeface="Segoe UI" panose="020B0502040204020203" pitchFamily="34" charset="0"/>
                        </a:rPr>
                        <a:t>FR54</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9.500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15-Jul-31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7.45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117.39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116.69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859044067"/>
                  </a:ext>
                </a:extLst>
              </a:tr>
              <a:tr h="102855">
                <a:tc>
                  <a:txBody>
                    <a:bodyPr/>
                    <a:lstStyle/>
                    <a:p>
                      <a:pPr algn="l" fontAlgn="b"/>
                      <a:r>
                        <a:rPr lang="en-ID" sz="600" b="0" i="0" u="none" strike="noStrike">
                          <a:solidFill>
                            <a:srgbClr val="000000"/>
                          </a:solidFill>
                          <a:effectLst/>
                          <a:latin typeface="Segoe UI" panose="020B0502040204020203" pitchFamily="34" charset="0"/>
                        </a:rPr>
                        <a:t>FR91</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15-Apr-32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8.20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98.80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98.23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377844323"/>
                  </a:ext>
                </a:extLst>
              </a:tr>
              <a:tr h="102855">
                <a:tc>
                  <a:txBody>
                    <a:bodyPr/>
                    <a:lstStyle/>
                    <a:p>
                      <a:pPr algn="l" fontAlgn="b"/>
                      <a:r>
                        <a:rPr lang="en-ID" sz="600" b="0" i="0" u="none" strike="noStrike">
                          <a:solidFill>
                            <a:srgbClr val="000000"/>
                          </a:solidFill>
                          <a:effectLst/>
                          <a:latin typeface="Segoe UI" panose="020B0502040204020203" pitchFamily="34" charset="0"/>
                        </a:rPr>
                        <a:t>FR58</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8.250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15-Jun-32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8.37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110.22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110.05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72549737"/>
                  </a:ext>
                </a:extLst>
              </a:tr>
              <a:tr h="102855">
                <a:tc>
                  <a:txBody>
                    <a:bodyPr/>
                    <a:lstStyle/>
                    <a:p>
                      <a:pPr algn="l" fontAlgn="b"/>
                      <a:r>
                        <a:rPr lang="en-ID" sz="600" b="0" i="0" u="none" strike="noStrike">
                          <a:solidFill>
                            <a:srgbClr val="000000"/>
                          </a:solidFill>
                          <a:effectLst/>
                          <a:latin typeface="Segoe UI" panose="020B0502040204020203" pitchFamily="34" charset="0"/>
                        </a:rPr>
                        <a:t>FR74</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15-Aug-32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8.53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105.70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105.34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156665216"/>
                  </a:ext>
                </a:extLst>
              </a:tr>
              <a:tr h="0">
                <a:tc>
                  <a:txBody>
                    <a:bodyPr/>
                    <a:lstStyle/>
                    <a:p>
                      <a:pPr algn="l" fontAlgn="b"/>
                      <a:r>
                        <a:rPr lang="en-ID" sz="600" b="0" i="0" u="none" strike="noStrike">
                          <a:solidFill>
                            <a:srgbClr val="000000"/>
                          </a:solidFill>
                          <a:effectLst/>
                          <a:latin typeface="Segoe UI" panose="020B0502040204020203" pitchFamily="34" charset="0"/>
                        </a:rPr>
                        <a:t>FR96</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7.000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15-Feb-33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9.04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103.09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102.10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264882066"/>
                  </a:ext>
                </a:extLst>
              </a:tr>
              <a:tr h="102855">
                <a:tc>
                  <a:txBody>
                    <a:bodyPr/>
                    <a:lstStyle/>
                    <a:p>
                      <a:pPr algn="l" fontAlgn="b"/>
                      <a:r>
                        <a:rPr lang="en-ID" sz="600" b="0" i="0" u="none" strike="noStrike">
                          <a:solidFill>
                            <a:srgbClr val="000000"/>
                          </a:solidFill>
                          <a:effectLst/>
                          <a:latin typeface="Segoe UI" panose="020B0502040204020203" pitchFamily="34" charset="0"/>
                        </a:rPr>
                        <a:t>FR65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6.625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15-May-33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100.37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6.57%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99.51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743139680"/>
                  </a:ext>
                </a:extLst>
              </a:tr>
              <a:tr h="102855">
                <a:tc>
                  <a:txBody>
                    <a:bodyPr/>
                    <a:lstStyle/>
                    <a:p>
                      <a:pPr algn="l" fontAlgn="b"/>
                      <a:r>
                        <a:rPr lang="en-ID" sz="600" b="0" i="0" u="none" strike="noStrike">
                          <a:solidFill>
                            <a:srgbClr val="000000"/>
                          </a:solidFill>
                          <a:effectLst/>
                          <a:latin typeface="Segoe UI" panose="020B0502040204020203" pitchFamily="34" charset="0"/>
                        </a:rPr>
                        <a:t>FR100</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7.625</a:t>
                      </a:r>
                    </a:p>
                  </a:txBody>
                  <a:tcPr marL="7620" marR="7620" marT="7620" marB="0" anchor="b">
                    <a:lnL>
                      <a:noFill/>
                    </a:lnL>
                    <a:lnR>
                      <a:noFill/>
                    </a:lnR>
                    <a:lnT>
                      <a:noFill/>
                    </a:lnT>
                    <a:lnB>
                      <a:noFill/>
                    </a:lnB>
                    <a:solidFill>
                      <a:schemeClr val="bg1">
                        <a:lumMod val="95000"/>
                      </a:schemeClr>
                    </a:solidFill>
                  </a:tcPr>
                </a:tc>
                <a:tc>
                  <a:txBody>
                    <a:bodyPr/>
                    <a:lstStyle/>
                    <a:p>
                      <a:pPr algn="ctr" fontAlgn="ctr"/>
                      <a:r>
                        <a:rPr lang="en-ID" sz="600" b="0" i="0" u="none" strike="noStrike">
                          <a:solidFill>
                            <a:srgbClr val="000000"/>
                          </a:solidFill>
                          <a:effectLst/>
                          <a:latin typeface="Segoe UI" panose="020B0502040204020203" pitchFamily="34" charset="0"/>
                        </a:rPr>
                        <a:t>15-Feb-34</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10.04</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100.35</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6.58%</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6.72%</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106.54</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863837113"/>
                  </a:ext>
                </a:extLst>
              </a:tr>
              <a:tr h="102855">
                <a:tc>
                  <a:txBody>
                    <a:bodyPr/>
                    <a:lstStyle/>
                    <a:p>
                      <a:pPr algn="l" fontAlgn="b"/>
                      <a:r>
                        <a:rPr lang="en-ID" sz="600" b="0" i="0" u="none" strike="noStrike">
                          <a:solidFill>
                            <a:srgbClr val="000000"/>
                          </a:solidFill>
                          <a:effectLst/>
                          <a:latin typeface="Segoe UI" panose="020B0502040204020203" pitchFamily="34" charset="0"/>
                        </a:rPr>
                        <a:t>FR68</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15-Mar-34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10.12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112.86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112.00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969007019"/>
                  </a:ext>
                </a:extLst>
              </a:tr>
              <a:tr h="102855">
                <a:tc>
                  <a:txBody>
                    <a:bodyPr/>
                    <a:lstStyle/>
                    <a:p>
                      <a:pPr algn="l" fontAlgn="b"/>
                      <a:r>
                        <a:rPr lang="en-ID" sz="600" b="0" i="0" u="none" strike="noStrike">
                          <a:solidFill>
                            <a:srgbClr val="000000"/>
                          </a:solidFill>
                          <a:effectLst/>
                          <a:latin typeface="Segoe UI" panose="020B0502040204020203" pitchFamily="34" charset="0"/>
                        </a:rPr>
                        <a:t>FR80</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15-Jun-35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106.43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105.85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1465601786"/>
                  </a:ext>
                </a:extLst>
              </a:tr>
              <a:tr h="102855">
                <a:tc>
                  <a:txBody>
                    <a:bodyPr/>
                    <a:lstStyle/>
                    <a:p>
                      <a:pPr algn="l" fontAlgn="b"/>
                      <a:r>
                        <a:rPr lang="en-ID" sz="600" b="0" i="0" u="none" strike="noStrike">
                          <a:solidFill>
                            <a:srgbClr val="000000"/>
                          </a:solidFill>
                          <a:effectLst/>
                          <a:latin typeface="Segoe UI" panose="020B0502040204020203" pitchFamily="34" charset="0"/>
                        </a:rPr>
                        <a:t>FR72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8.250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15-May-36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112.67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112.17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1532053474"/>
                  </a:ext>
                </a:extLst>
              </a:tr>
              <a:tr h="102855">
                <a:tc>
                  <a:txBody>
                    <a:bodyPr/>
                    <a:lstStyle/>
                    <a:p>
                      <a:pPr algn="l" fontAlgn="b"/>
                      <a:r>
                        <a:rPr lang="en-ID" sz="600" b="0" i="0" u="none" strike="noStrike">
                          <a:solidFill>
                            <a:srgbClr val="000000"/>
                          </a:solidFill>
                          <a:effectLst/>
                          <a:latin typeface="Segoe UI" panose="020B0502040204020203" pitchFamily="34" charset="0"/>
                        </a:rPr>
                        <a:t>FR88</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6.250</a:t>
                      </a:r>
                    </a:p>
                  </a:txBody>
                  <a:tcPr marL="7620" marR="7620" marT="7620" marB="0" anchor="b">
                    <a:lnL>
                      <a:noFill/>
                    </a:lnL>
                    <a:lnR>
                      <a:noFill/>
                    </a:lnR>
                    <a:lnT>
                      <a:noFill/>
                    </a:lnT>
                    <a:lnB>
                      <a:noFill/>
                    </a:lnB>
                    <a:noFill/>
                  </a:tcPr>
                </a:tc>
                <a:tc>
                  <a:txBody>
                    <a:bodyPr/>
                    <a:lstStyle/>
                    <a:p>
                      <a:pPr algn="ctr" fontAlgn="ctr"/>
                      <a:r>
                        <a:rPr lang="en-ID" sz="600" b="0" i="0" u="none" strike="noStrike" dirty="0">
                          <a:solidFill>
                            <a:srgbClr val="000000"/>
                          </a:solidFill>
                          <a:effectLst/>
                          <a:latin typeface="Segoe UI" panose="020B0502040204020203" pitchFamily="34" charset="0"/>
                        </a:rPr>
                        <a:t>15-Jun-36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96.32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95.64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271939934"/>
                  </a:ext>
                </a:extLst>
              </a:tr>
              <a:tr h="102855">
                <a:tc>
                  <a:txBody>
                    <a:bodyPr/>
                    <a:lstStyle/>
                    <a:p>
                      <a:pPr algn="l" fontAlgn="b"/>
                      <a:r>
                        <a:rPr lang="en-ID" sz="600" b="0" i="0" u="none" strike="noStrike">
                          <a:solidFill>
                            <a:srgbClr val="000000"/>
                          </a:solidFill>
                          <a:effectLst/>
                          <a:latin typeface="Segoe UI" panose="020B0502040204020203" pitchFamily="34" charset="0"/>
                        </a:rPr>
                        <a:t>FR45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9.750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13.28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125.71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125.59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3264868328"/>
                  </a:ext>
                </a:extLst>
              </a:tr>
              <a:tr h="102855">
                <a:tc>
                  <a:txBody>
                    <a:bodyPr/>
                    <a:lstStyle/>
                    <a:p>
                      <a:pPr algn="l" fontAlgn="b"/>
                      <a:r>
                        <a:rPr lang="en-ID" sz="600" b="0" i="0" u="none" strike="noStrike">
                          <a:solidFill>
                            <a:srgbClr val="000000"/>
                          </a:solidFill>
                          <a:effectLst/>
                          <a:latin typeface="Segoe UI" panose="020B0502040204020203" pitchFamily="34" charset="0"/>
                        </a:rPr>
                        <a:t>FR93</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15-Jul-37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13.45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97.27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6.69%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96.32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843204346"/>
                  </a:ext>
                </a:extLst>
              </a:tr>
              <a:tr h="102855">
                <a:tc>
                  <a:txBody>
                    <a:bodyPr/>
                    <a:lstStyle/>
                    <a:p>
                      <a:pPr algn="l" fontAlgn="b"/>
                      <a:r>
                        <a:rPr lang="en-ID" sz="600" b="0" i="0" u="none" strike="noStrike">
                          <a:solidFill>
                            <a:srgbClr val="000000"/>
                          </a:solidFill>
                          <a:effectLst/>
                          <a:latin typeface="Segoe UI" panose="020B0502040204020203" pitchFamily="34" charset="0"/>
                        </a:rPr>
                        <a:t>FR75</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15-May-38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14.28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106.49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106.23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191926952"/>
                  </a:ext>
                </a:extLst>
              </a:tr>
              <a:tr h="102855">
                <a:tc>
                  <a:txBody>
                    <a:bodyPr/>
                    <a:lstStyle/>
                    <a:p>
                      <a:pPr algn="l" fontAlgn="b"/>
                      <a:r>
                        <a:rPr lang="en-ID" sz="600" b="0" i="0" u="none" strike="noStrike">
                          <a:solidFill>
                            <a:srgbClr val="000000"/>
                          </a:solidFill>
                          <a:effectLst/>
                          <a:latin typeface="Segoe UI" panose="020B0502040204020203" pitchFamily="34" charset="0"/>
                        </a:rPr>
                        <a:t>FR98</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7.125</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15-Jun-38</a:t>
                      </a:r>
                    </a:p>
                  </a:txBody>
                  <a:tcPr marL="7620" marR="7620" marT="7620" marB="0" anchor="b">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14.37</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103.59</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6.73%</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6.81%</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102.84</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1157754693"/>
                  </a:ext>
                </a:extLst>
              </a:tr>
              <a:tr h="102855">
                <a:tc>
                  <a:txBody>
                    <a:bodyPr/>
                    <a:lstStyle/>
                    <a:p>
                      <a:pPr algn="l" fontAlgn="b"/>
                      <a:r>
                        <a:rPr lang="en-ID" sz="600" b="0" i="0" u="none" strike="noStrike">
                          <a:solidFill>
                            <a:srgbClr val="000000"/>
                          </a:solidFill>
                          <a:effectLst/>
                          <a:latin typeface="Segoe UI" panose="020B0502040204020203" pitchFamily="34" charset="0"/>
                        </a:rPr>
                        <a:t>FR50</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10.500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15-Jul-38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14.45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133.15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133.57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2025347595"/>
                  </a:ext>
                </a:extLst>
              </a:tr>
              <a:tr h="102855">
                <a:tc>
                  <a:txBody>
                    <a:bodyPr/>
                    <a:lstStyle/>
                    <a:p>
                      <a:pPr algn="l" fontAlgn="b"/>
                      <a:r>
                        <a:rPr lang="en-ID" sz="600" b="0" i="0" u="none" strike="noStrike">
                          <a:solidFill>
                            <a:srgbClr val="000000"/>
                          </a:solidFill>
                          <a:effectLst/>
                          <a:latin typeface="Segoe UI" panose="020B0502040204020203" pitchFamily="34" charset="0"/>
                        </a:rPr>
                        <a:t>FR79</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15-Apr-39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15.20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114.62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114.52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1853007650"/>
                  </a:ext>
                </a:extLst>
              </a:tr>
              <a:tr h="102855">
                <a:tc>
                  <a:txBody>
                    <a:bodyPr/>
                    <a:lstStyle/>
                    <a:p>
                      <a:pPr algn="l" fontAlgn="b"/>
                      <a:r>
                        <a:rPr lang="en-ID" sz="600" b="0" i="0" u="none" strike="noStrike">
                          <a:solidFill>
                            <a:srgbClr val="000000"/>
                          </a:solidFill>
                          <a:effectLst/>
                          <a:latin typeface="Segoe UI" panose="020B0502040204020203" pitchFamily="34" charset="0"/>
                        </a:rPr>
                        <a:t>FR83</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15-Apr-40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16.20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106.35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106.42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1577713912"/>
                  </a:ext>
                </a:extLst>
              </a:tr>
              <a:tr h="102855">
                <a:tc>
                  <a:txBody>
                    <a:bodyPr/>
                    <a:lstStyle/>
                    <a:p>
                      <a:pPr algn="l" fontAlgn="b"/>
                      <a:r>
                        <a:rPr lang="en-ID" sz="600" b="0" i="0" u="none" strike="noStrike">
                          <a:solidFill>
                            <a:srgbClr val="000000"/>
                          </a:solidFill>
                          <a:effectLst/>
                          <a:latin typeface="Segoe UI" panose="020B0502040204020203" pitchFamily="34" charset="0"/>
                        </a:rPr>
                        <a:t>FR57</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9.500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15-May-41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17.28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126.34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126.60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2141478466"/>
                  </a:ext>
                </a:extLst>
              </a:tr>
              <a:tr h="102855">
                <a:tc>
                  <a:txBody>
                    <a:bodyPr/>
                    <a:lstStyle/>
                    <a:p>
                      <a:pPr algn="l" fontAlgn="b"/>
                      <a:r>
                        <a:rPr lang="en-ID" sz="600" b="0" i="0" u="none" strike="noStrike">
                          <a:solidFill>
                            <a:srgbClr val="000000"/>
                          </a:solidFill>
                          <a:effectLst/>
                          <a:latin typeface="Segoe UI" panose="020B0502040204020203" pitchFamily="34" charset="0"/>
                        </a:rPr>
                        <a:t>FR62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15-Apr-42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18.20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96.44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6.72%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95.00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117335110"/>
                  </a:ext>
                </a:extLst>
              </a:tr>
              <a:tr h="47814">
                <a:tc>
                  <a:txBody>
                    <a:bodyPr/>
                    <a:lstStyle/>
                    <a:p>
                      <a:pPr algn="l" fontAlgn="b"/>
                      <a:r>
                        <a:rPr lang="en-ID" sz="600" b="0" i="0" u="none" strike="noStrike">
                          <a:solidFill>
                            <a:srgbClr val="000000"/>
                          </a:solidFill>
                          <a:effectLst/>
                          <a:latin typeface="Segoe UI" panose="020B0502040204020203" pitchFamily="34" charset="0"/>
                        </a:rPr>
                        <a:t>FR92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7.125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15-Jun-42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18.37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102.67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6.87%</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6.86%</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102.73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2810109758"/>
                  </a:ext>
                </a:extLst>
              </a:tr>
              <a:tr h="102855">
                <a:tc>
                  <a:txBody>
                    <a:bodyPr/>
                    <a:lstStyle/>
                    <a:p>
                      <a:pPr algn="l" fontAlgn="b"/>
                      <a:r>
                        <a:rPr lang="en-ID" sz="600" b="0" i="0" u="none" strike="noStrike">
                          <a:solidFill>
                            <a:srgbClr val="000000"/>
                          </a:solidFill>
                          <a:effectLst/>
                          <a:latin typeface="Segoe UI" panose="020B0502040204020203" pitchFamily="34" charset="0"/>
                        </a:rPr>
                        <a:t>FR97</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7.125</a:t>
                      </a:r>
                    </a:p>
                  </a:txBody>
                  <a:tcPr marL="7620" marR="7620" marT="7620" marB="0" anchor="b">
                    <a:lnL>
                      <a:noFill/>
                    </a:lnL>
                    <a:lnR>
                      <a:noFill/>
                    </a:lnR>
                    <a:lnT>
                      <a:noFill/>
                    </a:lnT>
                    <a:lnB>
                      <a:noFill/>
                    </a:lnB>
                    <a:solidFill>
                      <a:schemeClr val="bg1">
                        <a:lumMod val="95000"/>
                      </a:schemeClr>
                    </a:solidFill>
                  </a:tcPr>
                </a:tc>
                <a:tc>
                  <a:txBody>
                    <a:bodyPr/>
                    <a:lstStyle/>
                    <a:p>
                      <a:pPr algn="ctr" fontAlgn="b"/>
                      <a:r>
                        <a:rPr lang="en-ID" sz="600" b="0" i="0" u="none" strike="noStrike">
                          <a:solidFill>
                            <a:srgbClr val="000000"/>
                          </a:solidFill>
                          <a:effectLst/>
                          <a:latin typeface="Segoe UI" panose="020B0502040204020203" pitchFamily="34" charset="0"/>
                        </a:rPr>
                        <a:t>15-Jun-43</a:t>
                      </a:r>
                    </a:p>
                  </a:txBody>
                  <a:tcPr marL="7620" marR="7620" marT="7620" marB="0" anchor="b">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19.37</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103.09</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6.83%</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6.87%</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102.70</a:t>
                      </a:r>
                    </a:p>
                  </a:txBody>
                  <a:tcPr marL="7620" marR="7620" marT="7620" marB="0" anchor="ctr">
                    <a:lnL>
                      <a:noFill/>
                    </a:lnL>
                    <a:lnR>
                      <a:noFill/>
                    </a:lnR>
                    <a:lnT>
                      <a:noFill/>
                    </a:lnT>
                    <a:lnB>
                      <a:noFill/>
                    </a:lnB>
                    <a:solidFill>
                      <a:schemeClr val="bg1">
                        <a:lumMod val="95000"/>
                      </a:schemeClr>
                    </a:solid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759257317"/>
                  </a:ext>
                </a:extLst>
              </a:tr>
              <a:tr h="102855">
                <a:tc>
                  <a:txBody>
                    <a:bodyPr/>
                    <a:lstStyle/>
                    <a:p>
                      <a:pPr algn="l" fontAlgn="b"/>
                      <a:r>
                        <a:rPr lang="en-ID" sz="600" b="0" i="0" u="none" strike="noStrike">
                          <a:solidFill>
                            <a:srgbClr val="000000"/>
                          </a:solidFill>
                          <a:effectLst/>
                          <a:latin typeface="Segoe UI" panose="020B0502040204020203" pitchFamily="34" charset="0"/>
                        </a:rPr>
                        <a:t>FR67</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8.750</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15-Feb-44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20.04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119.51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120.22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Discounted</a:t>
                      </a:r>
                    </a:p>
                  </a:txBody>
                  <a:tcPr marL="7620" marR="7620" marT="7620" marB="0" anchor="ctr">
                    <a:lnL>
                      <a:noFill/>
                    </a:lnL>
                    <a:lnR>
                      <a:noFill/>
                    </a:lnR>
                    <a:lnT>
                      <a:noFill/>
                    </a:lnT>
                    <a:lnB>
                      <a:noFill/>
                    </a:lnB>
                    <a:noFill/>
                  </a:tcPr>
                </a:tc>
                <a:extLst>
                  <a:ext uri="{0D108BD9-81ED-4DB2-BD59-A6C34878D82A}">
                    <a16:rowId xmlns:a16="http://schemas.microsoft.com/office/drawing/2014/main" val="1857094367"/>
                  </a:ext>
                </a:extLst>
              </a:tr>
              <a:tr h="102855">
                <a:tc>
                  <a:txBody>
                    <a:bodyPr/>
                    <a:lstStyle/>
                    <a:p>
                      <a:pPr algn="l" fontAlgn="b"/>
                      <a:r>
                        <a:rPr lang="en-ID" sz="600" b="0" i="0" u="none" strike="noStrike">
                          <a:solidFill>
                            <a:srgbClr val="000000"/>
                          </a:solidFill>
                          <a:effectLst/>
                          <a:latin typeface="Segoe UI" panose="020B0502040204020203" pitchFamily="34" charset="0"/>
                        </a:rPr>
                        <a:t>FR76</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7.375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15-May-48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24.28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105.49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105.49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Fair</a:t>
                      </a:r>
                    </a:p>
                  </a:txBody>
                  <a:tcPr marL="7620" marR="7620" marT="7620" marB="0" anchor="ctr">
                    <a:lnL>
                      <a:noFill/>
                    </a:lnL>
                    <a:lnR>
                      <a:noFill/>
                    </a:lnR>
                    <a:lnT>
                      <a:noFill/>
                    </a:lnT>
                    <a:lnB>
                      <a:noFill/>
                    </a:lnB>
                    <a:noFill/>
                  </a:tcPr>
                </a:tc>
                <a:extLst>
                  <a:ext uri="{0D108BD9-81ED-4DB2-BD59-A6C34878D82A}">
                    <a16:rowId xmlns:a16="http://schemas.microsoft.com/office/drawing/2014/main" val="2167045662"/>
                  </a:ext>
                </a:extLst>
              </a:tr>
              <a:tr h="102855">
                <a:tc>
                  <a:txBody>
                    <a:bodyPr/>
                    <a:lstStyle/>
                    <a:p>
                      <a:pPr algn="l" fontAlgn="b"/>
                      <a:r>
                        <a:rPr lang="en-ID" sz="600" b="0" i="0" u="none" strike="noStrike">
                          <a:solidFill>
                            <a:srgbClr val="000000"/>
                          </a:solidFill>
                          <a:effectLst/>
                          <a:latin typeface="Segoe UI" panose="020B0502040204020203" pitchFamily="34" charset="0"/>
                        </a:rPr>
                        <a:t>FR89</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6.875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15-Aug-51</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27.53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99.89</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6.88%</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6.92%</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99.44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3900634544"/>
                  </a:ext>
                </a:extLst>
              </a:tr>
              <a:tr h="102855">
                <a:tc>
                  <a:txBody>
                    <a:bodyPr/>
                    <a:lstStyle/>
                    <a:p>
                      <a:pPr algn="l" fontAlgn="b"/>
                      <a:r>
                        <a:rPr lang="en-ID" sz="600" b="0" i="0" u="none" strike="noStrike">
                          <a:solidFill>
                            <a:srgbClr val="000000"/>
                          </a:solidFill>
                          <a:effectLst/>
                          <a:latin typeface="Segoe UI" panose="020B0502040204020203" pitchFamily="34" charset="0"/>
                        </a:rPr>
                        <a:t>FR102</a:t>
                      </a:r>
                    </a:p>
                  </a:txBody>
                  <a:tcPr marL="7620" marR="7620" marT="7620" marB="0" anchor="b">
                    <a:lnL>
                      <a:noFill/>
                    </a:lnL>
                    <a:lnR>
                      <a:noFill/>
                    </a:lnR>
                    <a:lnT>
                      <a:noFill/>
                    </a:lnT>
                    <a:lnB>
                      <a:noFill/>
                    </a:lnB>
                    <a:noFill/>
                  </a:tcPr>
                </a:tc>
                <a:tc>
                  <a:txBody>
                    <a:bodyPr/>
                    <a:lstStyle/>
                    <a:p>
                      <a:pPr algn="ctr" fontAlgn="b"/>
                      <a:r>
                        <a:rPr lang="en-ID" sz="600" b="0" i="0" u="none" strike="noStrike">
                          <a:solidFill>
                            <a:srgbClr val="000000"/>
                          </a:solidFill>
                          <a:effectLst/>
                          <a:latin typeface="Segoe UI" panose="020B0502040204020203" pitchFamily="34" charset="0"/>
                        </a:rPr>
                        <a:t>6.875</a:t>
                      </a:r>
                    </a:p>
                  </a:txBody>
                  <a:tcPr marL="7620" marR="7620" marT="7620" marB="0" anchor="b">
                    <a:lnL>
                      <a:noFill/>
                    </a:lnL>
                    <a:lnR>
                      <a:noFill/>
                    </a:lnR>
                    <a:lnT>
                      <a:noFill/>
                    </a:lnT>
                    <a:lnB>
                      <a:noFill/>
                    </a:lnB>
                    <a:noFill/>
                  </a:tcPr>
                </a:tc>
                <a:tc>
                  <a:txBody>
                    <a:bodyPr/>
                    <a:lstStyle/>
                    <a:p>
                      <a:pPr algn="ctr" fontAlgn="ctr"/>
                      <a:r>
                        <a:rPr lang="en-ID" sz="600" b="0" i="0" u="none" strike="noStrike">
                          <a:solidFill>
                            <a:srgbClr val="000000"/>
                          </a:solidFill>
                          <a:effectLst/>
                          <a:latin typeface="Segoe UI" panose="020B0502040204020203" pitchFamily="34" charset="0"/>
                        </a:rPr>
                        <a:t>15-Jul-54</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30.45</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99.63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6.90%</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6.93%</a:t>
                      </a:r>
                    </a:p>
                  </a:txBody>
                  <a:tcPr marL="7620" marR="7620" marT="7620" marB="0" anchor="ctr">
                    <a:lnL>
                      <a:noFill/>
                    </a:lnL>
                    <a:lnR>
                      <a:noFill/>
                    </a:lnR>
                    <a:lnT>
                      <a:noFill/>
                    </a:lnT>
                    <a:lnB>
                      <a:noFill/>
                    </a:lnB>
                    <a:noFill/>
                  </a:tcPr>
                </a:tc>
                <a:tc>
                  <a:txBody>
                    <a:bodyPr/>
                    <a:lstStyle/>
                    <a:p>
                      <a:pPr algn="ctr" fontAlgn="ctr"/>
                      <a:r>
                        <a:rPr lang="en-ID" sz="630" b="0" i="0" u="none" strike="noStrike">
                          <a:solidFill>
                            <a:srgbClr val="000000"/>
                          </a:solidFill>
                          <a:effectLst/>
                          <a:latin typeface="Segoe UI" panose="020B0502040204020203" pitchFamily="34" charset="0"/>
                        </a:rPr>
                        <a:t>99.28</a:t>
                      </a:r>
                    </a:p>
                  </a:txBody>
                  <a:tcPr marL="7620" marR="7620" marT="7620" marB="0" anchor="ctr">
                    <a:lnL>
                      <a:noFill/>
                    </a:lnL>
                    <a:lnR>
                      <a:noFill/>
                    </a:lnR>
                    <a:lnT>
                      <a:noFill/>
                    </a:lnT>
                    <a:lnB>
                      <a:noFill/>
                    </a:lnB>
                    <a:noFill/>
                  </a:tcPr>
                </a:tc>
                <a:tc>
                  <a:txBody>
                    <a:bodyPr/>
                    <a:lstStyle/>
                    <a:p>
                      <a:pPr algn="ctr" fontAlgn="ctr"/>
                      <a:r>
                        <a:rPr lang="en-ID" sz="630" b="0" i="0" u="none" strike="noStrike" dirty="0">
                          <a:solidFill>
                            <a:srgbClr val="000000"/>
                          </a:solidFill>
                          <a:effectLst/>
                          <a:latin typeface="Segoe UI" panose="020B0502040204020203" pitchFamily="34" charset="0"/>
                        </a:rPr>
                        <a:t>Premium</a:t>
                      </a:r>
                    </a:p>
                  </a:txBody>
                  <a:tcPr marL="7620" marR="7620" marT="7620" marB="0" anchor="ctr">
                    <a:lnL>
                      <a:noFill/>
                    </a:lnL>
                    <a:lnR>
                      <a:noFill/>
                    </a:lnR>
                    <a:lnT>
                      <a:noFill/>
                    </a:lnT>
                    <a:lnB>
                      <a:noFill/>
                    </a:lnB>
                    <a:noFill/>
                  </a:tcPr>
                </a:tc>
                <a:extLst>
                  <a:ext uri="{0D108BD9-81ED-4DB2-BD59-A6C34878D82A}">
                    <a16:rowId xmlns:a16="http://schemas.microsoft.com/office/drawing/2014/main" val="2576920361"/>
                  </a:ext>
                </a:extLst>
              </a:tr>
            </a:tbl>
          </a:graphicData>
        </a:graphic>
      </p:graphicFrame>
      <p:graphicFrame>
        <p:nvGraphicFramePr>
          <p:cNvPr id="18" name="Chart 17">
            <a:extLst>
              <a:ext uri="{FF2B5EF4-FFF2-40B4-BE49-F238E27FC236}">
                <a16:creationId xmlns:a16="http://schemas.microsoft.com/office/drawing/2014/main" id="{1A029975-E809-0F42-AF69-A267F9ACC62E}"/>
              </a:ext>
            </a:extLst>
          </p:cNvPr>
          <p:cNvGraphicFramePr>
            <a:graphicFrameLocks/>
          </p:cNvGraphicFramePr>
          <p:nvPr>
            <p:extLst>
              <p:ext uri="{D42A27DB-BD31-4B8C-83A1-F6EECF244321}">
                <p14:modId xmlns:p14="http://schemas.microsoft.com/office/powerpoint/2010/main" val="3365846410"/>
              </p:ext>
            </p:extLst>
          </p:nvPr>
        </p:nvGraphicFramePr>
        <p:xfrm>
          <a:off x="543123" y="7868920"/>
          <a:ext cx="6157397" cy="19862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587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886AC2-21CD-147C-8980-D7708E10D4B8}"/>
              </a:ext>
            </a:extLst>
          </p:cNvPr>
          <p:cNvPicPr>
            <a:picLocks noChangeAspect="1"/>
          </p:cNvPicPr>
          <p:nvPr/>
        </p:nvPicPr>
        <p:blipFill>
          <a:blip r:embed="rId3"/>
          <a:stretch>
            <a:fillRect/>
          </a:stretch>
        </p:blipFill>
        <p:spPr>
          <a:xfrm>
            <a:off x="-2645" y="-14347"/>
            <a:ext cx="7555970" cy="903031"/>
          </a:xfrm>
          <a:prstGeom prst="rect">
            <a:avLst/>
          </a:prstGeom>
        </p:spPr>
      </p:pic>
      <p:sp>
        <p:nvSpPr>
          <p:cNvPr id="39" name="TextBox 38">
            <a:extLst>
              <a:ext uri="{FF2B5EF4-FFF2-40B4-BE49-F238E27FC236}">
                <a16:creationId xmlns:a16="http://schemas.microsoft.com/office/drawing/2014/main" id="{CA706CBB-96BF-E0A1-801C-C237234DA7FE}"/>
              </a:ext>
            </a:extLst>
          </p:cNvPr>
          <p:cNvSpPr txBox="1"/>
          <p:nvPr/>
        </p:nvSpPr>
        <p:spPr>
          <a:xfrm>
            <a:off x="3563563" y="10346242"/>
            <a:ext cx="3704093" cy="225126"/>
          </a:xfrm>
          <a:prstGeom prst="rect">
            <a:avLst/>
          </a:prstGeom>
          <a:noFill/>
        </p:spPr>
        <p:txBody>
          <a:bodyPr wrap="square">
            <a:spAutoFit/>
          </a:bodyPr>
          <a:lstStyle/>
          <a:p>
            <a:pPr algn="r" defTabSz="986933" fontAlgn="base">
              <a:spcBef>
                <a:spcPct val="0"/>
              </a:spcBef>
              <a:spcAft>
                <a:spcPct val="0"/>
              </a:spcAft>
            </a:pPr>
            <a:r>
              <a:rPr lang="en-US" sz="863" dirty="0">
                <a:solidFill>
                  <a:srgbClr val="000000"/>
                </a:solidFill>
                <a:latin typeface="Segoe UI" pitchFamily="34" charset="0"/>
                <a:cs typeface="Arial" pitchFamily="34" charset="0"/>
              </a:rPr>
              <a:t>Page 3</a:t>
            </a:r>
          </a:p>
        </p:txBody>
      </p:sp>
      <p:sp>
        <p:nvSpPr>
          <p:cNvPr id="3" name="Rectangle 31">
            <a:extLst>
              <a:ext uri="{FF2B5EF4-FFF2-40B4-BE49-F238E27FC236}">
                <a16:creationId xmlns:a16="http://schemas.microsoft.com/office/drawing/2014/main" id="{EAE727A2-3663-F5EC-6867-2301F0E07FD6}"/>
              </a:ext>
            </a:extLst>
          </p:cNvPr>
          <p:cNvSpPr>
            <a:spLocks noChangeArrowheads="1"/>
          </p:cNvSpPr>
          <p:nvPr/>
        </p:nvSpPr>
        <p:spPr bwMode="auto">
          <a:xfrm>
            <a:off x="369613" y="8854525"/>
            <a:ext cx="6804071" cy="1230091"/>
          </a:xfrm>
          <a:prstGeom prst="rect">
            <a:avLst/>
          </a:prstGeom>
          <a:solidFill>
            <a:schemeClr val="bg1">
              <a:lumMod val="95000"/>
            </a:schemeClr>
          </a:solidFill>
          <a:ln w="12700" algn="in">
            <a:noFill/>
            <a:miter lim="800000"/>
            <a:headEnd/>
            <a:tailEnd/>
          </a:ln>
          <a:effectLst/>
        </p:spPr>
        <p:txBody>
          <a:bodyPr vert="horz" wrap="square" lIns="36587" tIns="36587" rIns="36587" bIns="36587" numCol="1" anchor="t" anchorCtr="0" compatLnSpc="1">
            <a:prstTxWarp prst="textNoShape">
              <a:avLst/>
            </a:prstTxWarp>
          </a:bodyPr>
          <a:lstStyle/>
          <a:p>
            <a:pPr algn="just" defTabSz="914674" fontAlgn="base">
              <a:spcBef>
                <a:spcPct val="0"/>
              </a:spcBef>
              <a:spcAft>
                <a:spcPct val="0"/>
              </a:spcAft>
            </a:pPr>
            <a:r>
              <a:rPr lang="en-US" sz="1000" b="1" dirty="0">
                <a:solidFill>
                  <a:srgbClr val="002060"/>
                </a:solidFill>
                <a:latin typeface="Segoe UI" pitchFamily="34" charset="0"/>
                <a:cs typeface="Arial" pitchFamily="34" charset="0"/>
              </a:rPr>
              <a:t>Disclaimer</a:t>
            </a:r>
          </a:p>
          <a:p>
            <a:pPr algn="just" defTabSz="914674" fontAlgn="base">
              <a:lnSpc>
                <a:spcPct val="79000"/>
              </a:lnSpc>
              <a:spcBef>
                <a:spcPct val="0"/>
              </a:spcBef>
              <a:spcAft>
                <a:spcPct val="0"/>
              </a:spcAft>
            </a:pPr>
            <a:r>
              <a:rPr lang="en-US" sz="800" dirty="0">
                <a:solidFill>
                  <a:srgbClr val="231F20"/>
                </a:solidFill>
                <a:latin typeface="Segoe UI" pitchFamily="34" charset="0"/>
                <a:cs typeface="Arial" pitchFamily="34" charset="0"/>
              </a:rPr>
              <a:t>This research report has been issued by PT MNC </a:t>
            </a:r>
            <a:r>
              <a:rPr lang="en-US" sz="800" dirty="0" err="1">
                <a:solidFill>
                  <a:srgbClr val="231F20"/>
                </a:solidFill>
                <a:latin typeface="Segoe UI" pitchFamily="34" charset="0"/>
                <a:cs typeface="Arial" pitchFamily="34" charset="0"/>
              </a:rPr>
              <a:t>Sekuritas</a:t>
            </a:r>
            <a:r>
              <a:rPr lang="en-US" sz="800" dirty="0">
                <a:solidFill>
                  <a:srgbClr val="231F20"/>
                </a:solidFill>
                <a:latin typeface="Segoe UI" pitchFamily="34" charset="0"/>
                <a:cs typeface="Arial" pitchFamily="34" charset="0"/>
              </a:rPr>
              <a:t>, It may not be reproduced or further distributed or</a:t>
            </a:r>
            <a:r>
              <a:rPr lang="en-US" sz="800" dirty="0">
                <a:solidFill>
                  <a:srgbClr val="000000"/>
                </a:solidFill>
                <a:latin typeface="Segoe UI" pitchFamily="34" charset="0"/>
                <a:cs typeface="Arial" pitchFamily="34" charset="0"/>
              </a:rPr>
              <a:t> </a:t>
            </a:r>
            <a:r>
              <a:rPr lang="en-US" sz="800" dirty="0">
                <a:solidFill>
                  <a:srgbClr val="231F20"/>
                </a:solidFill>
                <a:latin typeface="Segoe UI" pitchFamily="34" charset="0"/>
                <a:cs typeface="Arial" pitchFamily="34" charset="0"/>
              </a:rPr>
              <a:t>published, in whole or in part, for any purpose. PT MNC </a:t>
            </a:r>
            <a:r>
              <a:rPr lang="en-US" sz="800" dirty="0" err="1">
                <a:solidFill>
                  <a:srgbClr val="231F20"/>
                </a:solidFill>
                <a:latin typeface="Segoe UI" pitchFamily="34" charset="0"/>
                <a:cs typeface="Arial" pitchFamily="34" charset="0"/>
              </a:rPr>
              <a:t>Sekuritas</a:t>
            </a:r>
            <a:r>
              <a:rPr lang="en-US" sz="800" dirty="0">
                <a:solidFill>
                  <a:srgbClr val="231F20"/>
                </a:solidFill>
                <a:latin typeface="Segoe UI" pitchFamily="34" charset="0"/>
                <a:cs typeface="Arial" pitchFamily="34" charset="0"/>
              </a:rPr>
              <a:t> has based this document on information obtained from sources it believes to be reliable but which it has not independently verified; PT MNC </a:t>
            </a:r>
            <a:r>
              <a:rPr lang="en-US" sz="800" dirty="0" err="1">
                <a:solidFill>
                  <a:srgbClr val="231F20"/>
                </a:solidFill>
                <a:latin typeface="Segoe UI" pitchFamily="34" charset="0"/>
                <a:cs typeface="Arial" pitchFamily="34" charset="0"/>
              </a:rPr>
              <a:t>Sekuritas</a:t>
            </a:r>
            <a:r>
              <a:rPr lang="en-US" sz="800" dirty="0">
                <a:solidFill>
                  <a:srgbClr val="231F20"/>
                </a:solidFill>
                <a:latin typeface="Segoe UI" pitchFamily="34" charset="0"/>
                <a:cs typeface="Arial" pitchFamily="34" charset="0"/>
              </a:rPr>
              <a:t> makes no guarantee, representation or warranty and accepts no responsibility to liability as to its accuracy or completeness. Expression of opinion herein are those of the research department only and are subject to change without notice. This document is not and should not be construed as an offer or the solicitation of an offer to purchase or subscribe or sell any investment. PT MNC </a:t>
            </a:r>
            <a:r>
              <a:rPr lang="en-US" sz="800" dirty="0" err="1">
                <a:solidFill>
                  <a:srgbClr val="231F20"/>
                </a:solidFill>
                <a:latin typeface="Segoe UI" pitchFamily="34" charset="0"/>
                <a:cs typeface="Arial" pitchFamily="34" charset="0"/>
              </a:rPr>
              <a:t>Sekuritas</a:t>
            </a:r>
            <a:r>
              <a:rPr lang="en-US" sz="800" dirty="0">
                <a:solidFill>
                  <a:srgbClr val="231F20"/>
                </a:solidFill>
                <a:latin typeface="Segoe UI" pitchFamily="34" charset="0"/>
                <a:cs typeface="Arial" pitchFamily="34" charset="0"/>
              </a:rPr>
              <a:t> and its affiliates and/or their offices, director and employees may own or have  positions in any investment mentioned herein or any investment related thereto and may from time to time add to or  dispose of any such investment. PT MNC </a:t>
            </a:r>
            <a:r>
              <a:rPr lang="en-US" sz="800" dirty="0" err="1">
                <a:solidFill>
                  <a:srgbClr val="231F20"/>
                </a:solidFill>
                <a:latin typeface="Segoe UI" pitchFamily="34" charset="0"/>
                <a:cs typeface="Arial" pitchFamily="34" charset="0"/>
              </a:rPr>
              <a:t>Sekuritas</a:t>
            </a:r>
            <a:r>
              <a:rPr lang="en-US" sz="800" dirty="0">
                <a:solidFill>
                  <a:srgbClr val="231F20"/>
                </a:solidFill>
                <a:latin typeface="Segoe UI" pitchFamily="34" charset="0"/>
                <a:cs typeface="Arial" pitchFamily="34" charset="0"/>
              </a:rPr>
              <a:t> and its affiliates may act as market maker or have assumed an underwriting position in the securities of companies discusses herein (or investment related thereto) and may sell them to or buy them from customers on a principal basis and may also perform or seek to perform investment banking or  underwriting services for or relating to those companies.</a:t>
            </a:r>
            <a:endParaRPr lang="en-US" sz="800" dirty="0">
              <a:latin typeface="Arial" pitchFamily="34" charset="0"/>
              <a:cs typeface="Arial" pitchFamily="34" charset="0"/>
            </a:endParaRPr>
          </a:p>
        </p:txBody>
      </p:sp>
      <p:sp>
        <p:nvSpPr>
          <p:cNvPr id="6" name="Text Box 45">
            <a:extLst>
              <a:ext uri="{FF2B5EF4-FFF2-40B4-BE49-F238E27FC236}">
                <a16:creationId xmlns:a16="http://schemas.microsoft.com/office/drawing/2014/main" id="{C66A6526-9671-46A2-BAF6-6B9CC62A0196}"/>
              </a:ext>
            </a:extLst>
          </p:cNvPr>
          <p:cNvSpPr txBox="1">
            <a:spLocks noChangeArrowheads="1"/>
          </p:cNvSpPr>
          <p:nvPr/>
        </p:nvSpPr>
        <p:spPr bwMode="auto">
          <a:xfrm>
            <a:off x="369612" y="4258405"/>
            <a:ext cx="6804072" cy="905639"/>
          </a:xfrm>
          <a:prstGeom prst="rect">
            <a:avLst/>
          </a:prstGeom>
          <a:noFill/>
          <a:ln w="9525" algn="in">
            <a:noFill/>
            <a:miter lim="800000"/>
            <a:headEnd/>
            <a:tailEnd/>
          </a:ln>
          <a:effectLst/>
        </p:spPr>
        <p:txBody>
          <a:bodyPr vert="horz" wrap="square" lIns="36587" tIns="36587" rIns="36587" bIns="36587" numCol="1" anchor="t" anchorCtr="0" compatLnSpc="1">
            <a:prstTxWarp prst="textNoShape">
              <a:avLst/>
            </a:prstTxWarp>
          </a:bodyPr>
          <a:lstStyle/>
          <a:p>
            <a:pPr algn="ctr" defTabSz="914674" fontAlgn="base">
              <a:spcBef>
                <a:spcPct val="0"/>
              </a:spcBef>
              <a:spcAft>
                <a:spcPct val="0"/>
              </a:spcAft>
            </a:pPr>
            <a:r>
              <a:rPr lang="en-US" sz="1100" b="1" dirty="0">
                <a:solidFill>
                  <a:srgbClr val="002060"/>
                </a:solidFill>
                <a:latin typeface="Segoe UI" pitchFamily="34" charset="0"/>
                <a:cs typeface="Arial" pitchFamily="34" charset="0"/>
              </a:rPr>
              <a:t>MNC Research Investment Ratings Guidance</a:t>
            </a:r>
            <a:endParaRPr lang="en-US" sz="600" b="1" dirty="0">
              <a:solidFill>
                <a:srgbClr val="231F20"/>
              </a:solidFill>
              <a:latin typeface="Segoe UI" pitchFamily="34" charset="0"/>
              <a:cs typeface="Arial" pitchFamily="34" charset="0"/>
            </a:endParaRP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anose="020B0502040204020203" pitchFamily="34" charset="0"/>
                <a:cs typeface="Segoe UI" panose="020B0502040204020203" pitchFamily="34" charset="0"/>
              </a:rPr>
              <a:t>BUY </a:t>
            </a:r>
            <a:r>
              <a:rPr lang="en-US" sz="1000" dirty="0">
                <a:solidFill>
                  <a:srgbClr val="002060"/>
                </a:solidFill>
                <a:latin typeface="Segoe UI" panose="020B0502040204020203" pitchFamily="34" charset="0"/>
                <a:cs typeface="Segoe UI" panose="020B0502040204020203" pitchFamily="34" charset="0"/>
              </a:rPr>
              <a:t>:</a:t>
            </a:r>
            <a:r>
              <a:rPr lang="en-US" sz="1000" dirty="0">
                <a:solidFill>
                  <a:srgbClr val="231F20"/>
                </a:solidFill>
                <a:latin typeface="Segoe UI" panose="020B0502040204020203" pitchFamily="34" charset="0"/>
                <a:cs typeface="Segoe UI" panose="020B0502040204020203" pitchFamily="34" charset="0"/>
              </a:rPr>
              <a:t> Share price may exceed 10% over the next 12 months</a:t>
            </a: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anose="020B0502040204020203" pitchFamily="34" charset="0"/>
                <a:cs typeface="Segoe UI" panose="020B0502040204020203" pitchFamily="34" charset="0"/>
              </a:rPr>
              <a:t>HOLD </a:t>
            </a:r>
            <a:r>
              <a:rPr lang="en-US" sz="1000" dirty="0">
                <a:solidFill>
                  <a:srgbClr val="002060"/>
                </a:solidFill>
                <a:latin typeface="Segoe UI" panose="020B0502040204020203" pitchFamily="34" charset="0"/>
                <a:cs typeface="Segoe UI" panose="020B0502040204020203" pitchFamily="34" charset="0"/>
              </a:rPr>
              <a:t>: </a:t>
            </a:r>
            <a:r>
              <a:rPr lang="en-US" sz="1000" dirty="0">
                <a:solidFill>
                  <a:srgbClr val="231F20"/>
                </a:solidFill>
                <a:latin typeface="Segoe UI" panose="020B0502040204020203" pitchFamily="34" charset="0"/>
                <a:cs typeface="Segoe UI" panose="020B0502040204020203" pitchFamily="34" charset="0"/>
              </a:rPr>
              <a:t>Share price may fall within the range of +/- 10% of the next 12 months</a:t>
            </a: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anose="020B0502040204020203" pitchFamily="34" charset="0"/>
                <a:cs typeface="Segoe UI" panose="020B0502040204020203" pitchFamily="34" charset="0"/>
              </a:rPr>
              <a:t>SELL </a:t>
            </a:r>
            <a:r>
              <a:rPr lang="en-US" sz="1000" dirty="0">
                <a:solidFill>
                  <a:srgbClr val="002060"/>
                </a:solidFill>
                <a:latin typeface="Segoe UI" panose="020B0502040204020203" pitchFamily="34" charset="0"/>
                <a:cs typeface="Segoe UI" panose="020B0502040204020203" pitchFamily="34" charset="0"/>
              </a:rPr>
              <a:t>:</a:t>
            </a:r>
            <a:r>
              <a:rPr lang="en-US" sz="1000" dirty="0">
                <a:solidFill>
                  <a:srgbClr val="231F20"/>
                </a:solidFill>
                <a:latin typeface="Segoe UI" panose="020B0502040204020203" pitchFamily="34" charset="0"/>
                <a:cs typeface="Segoe UI" panose="020B0502040204020203" pitchFamily="34" charset="0"/>
              </a:rPr>
              <a:t> Share price may fall by more than 10% over the next 12 months</a:t>
            </a: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anose="020B0502040204020203" pitchFamily="34" charset="0"/>
                <a:cs typeface="Segoe UI" panose="020B0502040204020203" pitchFamily="34" charset="0"/>
              </a:rPr>
              <a:t>Not Rated </a:t>
            </a:r>
            <a:r>
              <a:rPr lang="en-US" sz="1000" dirty="0">
                <a:solidFill>
                  <a:srgbClr val="002060"/>
                </a:solidFill>
                <a:latin typeface="Segoe UI" panose="020B0502040204020203" pitchFamily="34" charset="0"/>
                <a:cs typeface="Segoe UI" panose="020B0502040204020203" pitchFamily="34" charset="0"/>
              </a:rPr>
              <a:t>: </a:t>
            </a:r>
            <a:r>
              <a:rPr lang="en-US" sz="1000" dirty="0">
                <a:solidFill>
                  <a:srgbClr val="231F20"/>
                </a:solidFill>
                <a:latin typeface="Segoe UI" panose="020B0502040204020203" pitchFamily="34" charset="0"/>
                <a:cs typeface="Segoe UI" panose="020B0502040204020203" pitchFamily="34" charset="0"/>
              </a:rPr>
              <a:t>Stock is not within regular research coverage</a:t>
            </a:r>
            <a:r>
              <a:rPr lang="en-US" sz="1000" dirty="0">
                <a:solidFill>
                  <a:srgbClr val="000000"/>
                </a:solidFill>
                <a:latin typeface="Segoe UI" panose="020B0502040204020203" pitchFamily="34" charset="0"/>
                <a:cs typeface="Segoe UI" panose="020B0502040204020203" pitchFamily="34" charset="0"/>
              </a:rPr>
              <a:t> </a:t>
            </a:r>
            <a:endParaRPr lang="en-US" sz="1000" dirty="0">
              <a:latin typeface="Segoe UI" panose="020B0502040204020203" pitchFamily="34" charset="0"/>
              <a:cs typeface="Segoe UI" panose="020B0502040204020203" pitchFamily="34" charset="0"/>
            </a:endParaRPr>
          </a:p>
        </p:txBody>
      </p:sp>
      <p:sp>
        <p:nvSpPr>
          <p:cNvPr id="7" name="Text Box 46">
            <a:extLst>
              <a:ext uri="{FF2B5EF4-FFF2-40B4-BE49-F238E27FC236}">
                <a16:creationId xmlns:a16="http://schemas.microsoft.com/office/drawing/2014/main" id="{BC2395C2-876F-CDCF-9AFC-381FA864B85B}"/>
              </a:ext>
            </a:extLst>
          </p:cNvPr>
          <p:cNvSpPr txBox="1">
            <a:spLocks noChangeArrowheads="1"/>
          </p:cNvSpPr>
          <p:nvPr/>
        </p:nvSpPr>
        <p:spPr bwMode="auto">
          <a:xfrm>
            <a:off x="369612" y="5680009"/>
            <a:ext cx="6804071" cy="987007"/>
          </a:xfrm>
          <a:prstGeom prst="rect">
            <a:avLst/>
          </a:prstGeom>
          <a:noFill/>
          <a:ln w="9525" algn="in">
            <a:noFill/>
            <a:miter lim="800000"/>
            <a:headEnd/>
            <a:tailEnd/>
          </a:ln>
          <a:effectLst/>
        </p:spPr>
        <p:txBody>
          <a:bodyPr vert="horz" wrap="square" lIns="36587" tIns="36587" rIns="36587" bIns="36587" numCol="1" anchor="t" anchorCtr="0" compatLnSpc="1">
            <a:prstTxWarp prst="textNoShape">
              <a:avLst/>
            </a:prstTxWarp>
          </a:bodyPr>
          <a:lstStyle/>
          <a:p>
            <a:pPr algn="ctr" defTabSz="914674" fontAlgn="base">
              <a:spcBef>
                <a:spcPct val="0"/>
              </a:spcBef>
              <a:spcAft>
                <a:spcPct val="0"/>
              </a:spcAft>
            </a:pPr>
            <a:r>
              <a:rPr lang="en-US" sz="1100" b="1" dirty="0">
                <a:solidFill>
                  <a:srgbClr val="002060"/>
                </a:solidFill>
                <a:latin typeface="Segoe UI" panose="020B0502040204020203" pitchFamily="34" charset="0"/>
                <a:cs typeface="Segoe UI" panose="020B0502040204020203" pitchFamily="34" charset="0"/>
              </a:rPr>
              <a:t>PT MNC SEKURITAS</a:t>
            </a:r>
          </a:p>
          <a:p>
            <a:pPr algn="ctr" defTabSz="914674" fontAlgn="base">
              <a:spcBef>
                <a:spcPct val="0"/>
              </a:spcBef>
              <a:spcAft>
                <a:spcPct val="0"/>
              </a:spcAft>
            </a:pPr>
            <a:r>
              <a:rPr lang="en-US" sz="1000" dirty="0">
                <a:solidFill>
                  <a:srgbClr val="231F20"/>
                </a:solidFill>
                <a:latin typeface="Segoe UI" panose="020B0502040204020203" pitchFamily="34" charset="0"/>
                <a:cs typeface="Segoe UI" panose="020B0502040204020203" pitchFamily="34" charset="0"/>
              </a:rPr>
              <a:t>MNC Financial Center Lt. 14 – 16</a:t>
            </a:r>
          </a:p>
          <a:p>
            <a:pPr algn="ctr" defTabSz="914674" fontAlgn="base">
              <a:spcBef>
                <a:spcPct val="0"/>
              </a:spcBef>
              <a:spcAft>
                <a:spcPct val="0"/>
              </a:spcAft>
            </a:pPr>
            <a:r>
              <a:rPr lang="en-US" sz="1000" dirty="0">
                <a:solidFill>
                  <a:srgbClr val="231F20"/>
                </a:solidFill>
                <a:latin typeface="Segoe UI" panose="020B0502040204020203" pitchFamily="34" charset="0"/>
                <a:cs typeface="Segoe UI" panose="020B0502040204020203" pitchFamily="34" charset="0"/>
              </a:rPr>
              <a:t>Jl. </a:t>
            </a:r>
            <a:r>
              <a:rPr lang="en-US" sz="1000" dirty="0" err="1">
                <a:solidFill>
                  <a:srgbClr val="231F20"/>
                </a:solidFill>
                <a:latin typeface="Segoe UI" panose="020B0502040204020203" pitchFamily="34" charset="0"/>
                <a:cs typeface="Segoe UI" panose="020B0502040204020203" pitchFamily="34" charset="0"/>
              </a:rPr>
              <a:t>Kebon</a:t>
            </a:r>
            <a:r>
              <a:rPr lang="en-US" sz="1000" dirty="0">
                <a:solidFill>
                  <a:srgbClr val="231F20"/>
                </a:solidFill>
                <a:latin typeface="Segoe UI" panose="020B0502040204020203" pitchFamily="34" charset="0"/>
                <a:cs typeface="Segoe UI" panose="020B0502040204020203" pitchFamily="34" charset="0"/>
              </a:rPr>
              <a:t> </a:t>
            </a:r>
            <a:r>
              <a:rPr lang="en-US" sz="1000" dirty="0" err="1">
                <a:solidFill>
                  <a:srgbClr val="231F20"/>
                </a:solidFill>
                <a:latin typeface="Segoe UI" panose="020B0502040204020203" pitchFamily="34" charset="0"/>
                <a:cs typeface="Segoe UI" panose="020B0502040204020203" pitchFamily="34" charset="0"/>
              </a:rPr>
              <a:t>Sirih</a:t>
            </a:r>
            <a:r>
              <a:rPr lang="en-US" sz="1000" dirty="0">
                <a:solidFill>
                  <a:srgbClr val="231F20"/>
                </a:solidFill>
                <a:latin typeface="Segoe UI" panose="020B0502040204020203" pitchFamily="34" charset="0"/>
                <a:cs typeface="Segoe UI" panose="020B0502040204020203" pitchFamily="34" charset="0"/>
              </a:rPr>
              <a:t> No. 21 - 27, Jakarta Pusat 10340</a:t>
            </a:r>
          </a:p>
          <a:p>
            <a:pPr algn="ctr" defTabSz="914674" fontAlgn="base">
              <a:spcBef>
                <a:spcPct val="0"/>
              </a:spcBef>
              <a:spcAft>
                <a:spcPct val="0"/>
              </a:spcAft>
            </a:pPr>
            <a:r>
              <a:rPr lang="en-US" sz="1000" dirty="0">
                <a:solidFill>
                  <a:srgbClr val="231F20"/>
                </a:solidFill>
                <a:latin typeface="Segoe UI" panose="020B0502040204020203" pitchFamily="34" charset="0"/>
                <a:cs typeface="Segoe UI" panose="020B0502040204020203" pitchFamily="34" charset="0"/>
              </a:rPr>
              <a:t>Telp : (021) 2980 3111</a:t>
            </a:r>
          </a:p>
          <a:p>
            <a:pPr algn="ctr" defTabSz="914674" fontAlgn="base">
              <a:spcBef>
                <a:spcPct val="0"/>
              </a:spcBef>
              <a:spcAft>
                <a:spcPct val="0"/>
              </a:spcAft>
            </a:pPr>
            <a:r>
              <a:rPr lang="en-US" sz="1000" dirty="0">
                <a:solidFill>
                  <a:srgbClr val="231F20"/>
                </a:solidFill>
                <a:latin typeface="Segoe UI" panose="020B0502040204020203" pitchFamily="34" charset="0"/>
                <a:cs typeface="Segoe UI" panose="020B0502040204020203" pitchFamily="34" charset="0"/>
              </a:rPr>
              <a:t>Fax : (021) 3983 6899</a:t>
            </a:r>
          </a:p>
          <a:p>
            <a:pPr algn="ctr" defTabSz="914674" fontAlgn="base">
              <a:spcBef>
                <a:spcPct val="0"/>
              </a:spcBef>
              <a:spcAft>
                <a:spcPct val="0"/>
              </a:spcAft>
            </a:pPr>
            <a:r>
              <a:rPr lang="en-US" sz="1000" dirty="0">
                <a:solidFill>
                  <a:srgbClr val="231F20"/>
                </a:solidFill>
                <a:latin typeface="Segoe UI" panose="020B0502040204020203" pitchFamily="34" charset="0"/>
                <a:cs typeface="Segoe UI" panose="020B0502040204020203" pitchFamily="34" charset="0"/>
              </a:rPr>
              <a:t>Call Center : 1500 899</a:t>
            </a:r>
            <a:r>
              <a:rPr lang="en-US" sz="1000" dirty="0">
                <a:solidFill>
                  <a:srgbClr val="000000"/>
                </a:solidFill>
                <a:latin typeface="Segoe UI" panose="020B0502040204020203" pitchFamily="34" charset="0"/>
                <a:cs typeface="Segoe UI" panose="020B0502040204020203" pitchFamily="34" charset="0"/>
              </a:rPr>
              <a:t> </a:t>
            </a:r>
            <a:endParaRPr lang="en-US" sz="1000" dirty="0">
              <a:latin typeface="Segoe UI" panose="020B0502040204020203" pitchFamily="34" charset="0"/>
              <a:cs typeface="Segoe UI" panose="020B0502040204020203" pitchFamily="34" charset="0"/>
            </a:endParaRPr>
          </a:p>
        </p:txBody>
      </p:sp>
      <p:sp>
        <p:nvSpPr>
          <p:cNvPr id="9" name="Text Box 45">
            <a:extLst>
              <a:ext uri="{FF2B5EF4-FFF2-40B4-BE49-F238E27FC236}">
                <a16:creationId xmlns:a16="http://schemas.microsoft.com/office/drawing/2014/main" id="{3549BC44-6230-7EF8-F84D-A49C95E41ACA}"/>
              </a:ext>
            </a:extLst>
          </p:cNvPr>
          <p:cNvSpPr txBox="1">
            <a:spLocks noChangeArrowheads="1"/>
          </p:cNvSpPr>
          <p:nvPr/>
        </p:nvSpPr>
        <p:spPr bwMode="auto">
          <a:xfrm>
            <a:off x="369613" y="2510770"/>
            <a:ext cx="6804071" cy="1231671"/>
          </a:xfrm>
          <a:prstGeom prst="rect">
            <a:avLst/>
          </a:prstGeom>
          <a:noFill/>
          <a:ln w="9525" algn="in">
            <a:noFill/>
            <a:miter lim="800000"/>
            <a:headEnd/>
            <a:tailEnd/>
          </a:ln>
          <a:effectLst/>
        </p:spPr>
        <p:txBody>
          <a:bodyPr vert="horz" wrap="square" lIns="36587" tIns="36587" rIns="36587" bIns="36587" numCol="1" anchor="t" anchorCtr="0" compatLnSpc="1">
            <a:prstTxWarp prst="textNoShape">
              <a:avLst/>
            </a:prstTxWarp>
          </a:bodyPr>
          <a:lstStyle/>
          <a:p>
            <a:pPr algn="ctr" defTabSz="914674" fontAlgn="base">
              <a:spcBef>
                <a:spcPct val="0"/>
              </a:spcBef>
              <a:spcAft>
                <a:spcPct val="0"/>
              </a:spcAft>
            </a:pPr>
            <a:r>
              <a:rPr lang="en-US" sz="1100" b="1" dirty="0">
                <a:solidFill>
                  <a:srgbClr val="002060"/>
                </a:solidFill>
                <a:latin typeface="Segoe UI" pitchFamily="34" charset="0"/>
                <a:cs typeface="Arial" pitchFamily="34" charset="0"/>
              </a:rPr>
              <a:t>MNC Research Industry Ratings Guidance</a:t>
            </a:r>
            <a:endParaRPr lang="en-US" sz="600" b="1" dirty="0">
              <a:solidFill>
                <a:srgbClr val="002060"/>
              </a:solidFill>
              <a:latin typeface="Segoe UI" pitchFamily="34" charset="0"/>
              <a:cs typeface="Arial" pitchFamily="34" charset="0"/>
            </a:endParaRP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itchFamily="34" charset="0"/>
                <a:cs typeface="Arial" pitchFamily="34" charset="0"/>
              </a:rPr>
              <a:t>OVERWEIGHT :</a:t>
            </a:r>
            <a:r>
              <a:rPr lang="en-US" sz="1000" b="1" dirty="0">
                <a:solidFill>
                  <a:srgbClr val="231F20"/>
                </a:solidFill>
                <a:latin typeface="Segoe UI" pitchFamily="34" charset="0"/>
                <a:cs typeface="Arial" pitchFamily="34" charset="0"/>
              </a:rPr>
              <a:t> </a:t>
            </a:r>
            <a:r>
              <a:rPr lang="en-US" sz="1000" dirty="0">
                <a:solidFill>
                  <a:srgbClr val="231F20"/>
                </a:solidFill>
                <a:latin typeface="Segoe UI" pitchFamily="34" charset="0"/>
                <a:cs typeface="Arial" pitchFamily="34" charset="0"/>
              </a:rPr>
              <a:t>Stock's total return is estimated to be above the average total return of our industry coverage universe over next 6-12 months</a:t>
            </a:r>
            <a:endParaRPr lang="en-US" sz="1000" b="1" dirty="0">
              <a:solidFill>
                <a:srgbClr val="231F20"/>
              </a:solidFill>
              <a:latin typeface="Segoe UI" pitchFamily="34" charset="0"/>
              <a:cs typeface="Arial" pitchFamily="34" charset="0"/>
            </a:endParaRP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itchFamily="34" charset="0"/>
                <a:cs typeface="Arial" pitchFamily="34" charset="0"/>
              </a:rPr>
              <a:t>NEUTRAL :</a:t>
            </a:r>
            <a:r>
              <a:rPr lang="en-US" sz="1000" b="1" dirty="0">
                <a:solidFill>
                  <a:srgbClr val="231F20"/>
                </a:solidFill>
                <a:latin typeface="Segoe UI" pitchFamily="34" charset="0"/>
                <a:cs typeface="Arial" pitchFamily="34" charset="0"/>
              </a:rPr>
              <a:t> </a:t>
            </a:r>
            <a:r>
              <a:rPr lang="en-US" sz="1000" dirty="0">
                <a:solidFill>
                  <a:srgbClr val="231F20"/>
                </a:solidFill>
                <a:latin typeface="Segoe UI" pitchFamily="34" charset="0"/>
                <a:cs typeface="Arial" pitchFamily="34" charset="0"/>
              </a:rPr>
              <a:t>Stock's total return is estimated to be in line with the average total return of our industry coverage universe over next 6-12 months</a:t>
            </a:r>
            <a:endParaRPr lang="en-US" sz="1000" b="1" dirty="0">
              <a:solidFill>
                <a:srgbClr val="231F20"/>
              </a:solidFill>
              <a:latin typeface="Segoe UI" pitchFamily="34" charset="0"/>
              <a:cs typeface="Arial" pitchFamily="34" charset="0"/>
            </a:endParaRPr>
          </a:p>
          <a:p>
            <a:pPr marL="117475" indent="-117475" algn="ctr" defTabSz="914674" fontAlgn="base">
              <a:spcBef>
                <a:spcPct val="0"/>
              </a:spcBef>
              <a:spcAft>
                <a:spcPct val="0"/>
              </a:spcAft>
              <a:buFont typeface="Wingdings" pitchFamily="2" charset="2"/>
              <a:buChar char="§"/>
            </a:pPr>
            <a:r>
              <a:rPr lang="en-US" sz="1000" b="1" dirty="0">
                <a:solidFill>
                  <a:srgbClr val="002060"/>
                </a:solidFill>
                <a:latin typeface="Segoe UI" pitchFamily="34" charset="0"/>
                <a:cs typeface="Arial" pitchFamily="34" charset="0"/>
              </a:rPr>
              <a:t>UNDERWEIGHT : </a:t>
            </a:r>
            <a:r>
              <a:rPr lang="en-US" sz="1000" dirty="0">
                <a:solidFill>
                  <a:srgbClr val="231F20"/>
                </a:solidFill>
                <a:latin typeface="Segoe UI" pitchFamily="34" charset="0"/>
                <a:cs typeface="Arial" pitchFamily="34" charset="0"/>
              </a:rPr>
              <a:t>Stock's total return is estimated to be below the average total return of our industry coverage universe over next 6-12 months</a:t>
            </a:r>
            <a:endParaRPr lang="en-US" sz="1000" dirty="0">
              <a:latin typeface="Arial" pitchFamily="34" charset="0"/>
              <a:cs typeface="Arial" pitchFamily="34" charset="0"/>
            </a:endParaRPr>
          </a:p>
        </p:txBody>
      </p:sp>
      <p:sp>
        <p:nvSpPr>
          <p:cNvPr id="17" name="TextBox 16">
            <a:extLst>
              <a:ext uri="{FF2B5EF4-FFF2-40B4-BE49-F238E27FC236}">
                <a16:creationId xmlns:a16="http://schemas.microsoft.com/office/drawing/2014/main" id="{FD695568-9104-ED80-632E-2E7F9B3B235A}"/>
              </a:ext>
            </a:extLst>
          </p:cNvPr>
          <p:cNvSpPr txBox="1"/>
          <p:nvPr/>
        </p:nvSpPr>
        <p:spPr>
          <a:xfrm>
            <a:off x="369613" y="10346242"/>
            <a:ext cx="3538585" cy="225126"/>
          </a:xfrm>
          <a:prstGeom prst="rect">
            <a:avLst/>
          </a:prstGeom>
          <a:noFill/>
        </p:spPr>
        <p:txBody>
          <a:bodyPr wrap="square">
            <a:spAutoFit/>
          </a:bodyPr>
          <a:lstStyle/>
          <a:p>
            <a:pPr defTabSz="986933" fontAlgn="base">
              <a:spcBef>
                <a:spcPct val="0"/>
              </a:spcBef>
              <a:spcAft>
                <a:spcPct val="0"/>
              </a:spcAft>
            </a:pPr>
            <a:r>
              <a:rPr lang="en-US" sz="863" dirty="0">
                <a:solidFill>
                  <a:srgbClr val="000000"/>
                </a:solidFill>
                <a:latin typeface="Segoe UI" pitchFamily="34" charset="0"/>
                <a:cs typeface="Arial" pitchFamily="34" charset="0"/>
              </a:rPr>
              <a:t>MNCS Research Division</a:t>
            </a:r>
          </a:p>
        </p:txBody>
      </p:sp>
      <p:cxnSp>
        <p:nvCxnSpPr>
          <p:cNvPr id="18" name="Straight Connector 17">
            <a:extLst>
              <a:ext uri="{FF2B5EF4-FFF2-40B4-BE49-F238E27FC236}">
                <a16:creationId xmlns:a16="http://schemas.microsoft.com/office/drawing/2014/main" id="{69D90C67-6D58-29F9-16EC-CCE23E15EC6C}"/>
              </a:ext>
            </a:extLst>
          </p:cNvPr>
          <p:cNvCxnSpPr>
            <a:cxnSpLocks/>
          </p:cNvCxnSpPr>
          <p:nvPr/>
        </p:nvCxnSpPr>
        <p:spPr>
          <a:xfrm>
            <a:off x="369613" y="10263314"/>
            <a:ext cx="680407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95960EC-36FA-369B-FCBA-A3CD522822E1}"/>
              </a:ext>
            </a:extLst>
          </p:cNvPr>
          <p:cNvSpPr txBox="1"/>
          <p:nvPr/>
        </p:nvSpPr>
        <p:spPr>
          <a:xfrm>
            <a:off x="2205238" y="215598"/>
            <a:ext cx="5077296" cy="430118"/>
          </a:xfrm>
          <a:prstGeom prst="rect">
            <a:avLst/>
          </a:prstGeom>
          <a:noFill/>
        </p:spPr>
        <p:txBody>
          <a:bodyPr wrap="square" rtlCol="0">
            <a:spAutoFit/>
          </a:bodyPr>
          <a:lstStyle/>
          <a:p>
            <a:r>
              <a:rPr lang="en-US" sz="1295" b="1" dirty="0">
                <a:solidFill>
                  <a:schemeClr val="bg1"/>
                </a:solidFill>
                <a:latin typeface="Segoe UI" panose="020B0502040204020203" pitchFamily="34" charset="0"/>
                <a:cs typeface="Segoe UI" panose="020B0502040204020203" pitchFamily="34" charset="0"/>
              </a:rPr>
              <a:t>FIXED INCOME RESEARCH – </a:t>
            </a:r>
            <a:r>
              <a:rPr lang="en-ID" sz="1295" b="1" dirty="0">
                <a:solidFill>
                  <a:schemeClr val="bg1"/>
                </a:solidFill>
                <a:latin typeface="Segoe UI" panose="020B0502040204020203" pitchFamily="34" charset="0"/>
                <a:cs typeface="Segoe UI" panose="020B0502040204020203" pitchFamily="34" charset="0"/>
              </a:rPr>
              <a:t>DAILY UPDATES</a:t>
            </a:r>
          </a:p>
          <a:p>
            <a:r>
              <a:rPr lang="en-ID" sz="900" dirty="0">
                <a:solidFill>
                  <a:schemeClr val="bg1"/>
                </a:solidFill>
                <a:latin typeface="Segoe UI" panose="020B0502040204020203" pitchFamily="34" charset="0"/>
                <a:cs typeface="Segoe UI" panose="020B0502040204020203" pitchFamily="34" charset="0"/>
              </a:rPr>
              <a:t>February 01, 2024</a:t>
            </a:r>
            <a:endParaRPr lang="en-ID" sz="863" dirty="0">
              <a:solidFill>
                <a:schemeClr val="bg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849097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127330</TotalTime>
  <Words>2070</Words>
  <Application>Microsoft Office PowerPoint</Application>
  <PresentationFormat>Custom</PresentationFormat>
  <Paragraphs>750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Segoe UI</vt:lpstr>
      <vt:lpstr>Wingdings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Tirta Citradi</dc:creator>
  <cp:lastModifiedBy>Ridwan Gunawan</cp:lastModifiedBy>
  <cp:revision>1628</cp:revision>
  <dcterms:created xsi:type="dcterms:W3CDTF">2023-03-08T08:27:39Z</dcterms:created>
  <dcterms:modified xsi:type="dcterms:W3CDTF">2024-02-01T01:50:13Z</dcterms:modified>
</cp:coreProperties>
</file>